
<file path=[Content_Types].xml><?xml version="1.0" encoding="utf-8"?>
<Types xmlns="http://schemas.openxmlformats.org/package/2006/content-types">
  <Override PartName="/ppt/slideLayouts/slideLayout8.xml" ContentType="application/vnd.openxmlformats-officedocument.presentationml.slideLayout+xml"/>
  <Override PartName="/ppt/embeddings/oleObject4.bin" ContentType="application/vnd.openxmlformats-officedocument.oleObject"/>
  <Override PartName="/ppt/notesSlides/notesSlide22.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11.xml" ContentType="application/vnd.openxmlformats-officedocument.presentationml.slide+xml"/>
  <Override PartName="/ppt/slides/slide18.xml" ContentType="application/vnd.openxmlformats-officedocument.presentationml.slide+xml"/>
  <Override PartName="/ppt/notesSlides/notesSlide16.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embeddings/oleObject2.bin" ContentType="application/vnd.openxmlformats-officedocument.oleObject"/>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viewProps.xml" ContentType="application/vnd.openxmlformats-officedocument.presentationml.viewProps+xml"/>
  <Default Extension="wmf" ContentType="image/x-wmf"/>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embeddings/oleObject3.bin" ContentType="application/vnd.openxmlformats-officedocument.oleObject"/>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Layouts/slideLayout6.xml" ContentType="application/vnd.openxmlformats-officedocument.presentationml.slideLayout+xml"/>
  <Default Extension="emf" ContentType="image/x-emf"/>
  <Override PartName="/ppt/slides/slide10.xml" ContentType="application/vnd.openxmlformats-officedocument.presentationml.slide+xml"/>
  <Override PartName="/ppt/slides/slide33.xml" ContentType="application/vnd.openxmlformats-officedocument.presentationml.slide+xml"/>
  <Override PartName="/ppt/embeddings/oleObject10.bin" ContentType="application/vnd.openxmlformats-officedocument.oleObject"/>
  <Override PartName="/ppt/presProps.xml" ContentType="application/vnd.openxmlformats-officedocument.presentationml.presProps+xml"/>
  <Default Extension="vml" ContentType="application/vnd.openxmlformats-officedocument.vmlDrawing"/>
  <Override PartName="/ppt/notesSlides/notesSlide18.xml" ContentType="application/vnd.openxmlformats-officedocument.presentationml.notesSlide+xml"/>
  <Default Extension="png" ContentType="image/png"/>
  <Override PartName="/ppt/slides/slide27.xml" ContentType="application/vnd.openxmlformats-officedocument.presentationml.slide+xml"/>
  <Override PartName="/ppt/embeddings/oleObject9.bin" ContentType="application/vnd.openxmlformats-officedocument.oleObject"/>
  <Override PartName="/docProps/core.xml" ContentType="application/vnd.openxmlformats-package.core-properties+xml"/>
  <Override PartName="/ppt/slides/slide31.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Override PartName="/ppt/notesSlides/notesSlide24.xml" ContentType="application/vnd.openxmlformats-officedocument.presentationml.notesSlide+xml"/>
  <Override PartName="/ppt/slides/slide19.xml" ContentType="application/vnd.openxmlformats-officedocument.presentationml.slide+xml"/>
  <Override PartName="/ppt/slides/slide12.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notesSlides/notesSlide28.xml" ContentType="application/vnd.openxmlformats-officedocument.presentationml.notesSlide+xml"/>
  <Override PartName="/ppt/theme/theme2.xml" ContentType="application/vnd.openxmlformats-officedocument.theme+xml"/>
  <Override PartName="/ppt/notesSlides/notesSlide27.xml" ContentType="application/vnd.openxmlformats-officedocument.presentationml.notesSlide+xml"/>
  <Override PartName="/ppt/slides/slide2.xml" ContentType="application/vnd.openxmlformats-officedocument.presentationml.slide+xml"/>
  <Override PartName="/ppt/notesSlides/notesSlide25.xml" ContentType="application/vnd.openxmlformats-officedocument.presentationml.notes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embeddings/oleObject6.bin" ContentType="application/vnd.openxmlformats-officedocument.oleObject"/>
  <Override PartName="/ppt/notesSlides/notesSlide3.xml" ContentType="application/vnd.openxmlformats-officedocument.presentationml.notesSlide+xml"/>
  <Override PartName="/ppt/notesSlides/notesSlide29.xml" ContentType="application/vnd.openxmlformats-officedocument.presentationml.notes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slides/slide25.xml" ContentType="application/vnd.openxmlformats-officedocument.presentationml.slide+xml"/>
  <Override PartName="/ppt/embeddings/oleObject5.bin" ContentType="application/vnd.openxmlformats-officedocument.oleObject"/>
  <Override PartName="/ppt/notesSlides/notesSlide19.xml" ContentType="application/vnd.openxmlformats-officedocument.presentationml.notesSlide+xml"/>
  <Override PartName="/ppt/slides/slide14.xml" ContentType="application/vnd.openxmlformats-officedocument.presentationml.slide+xml"/>
  <Override PartName="/ppt/embeddings/oleObject1.bin" ContentType="application/vnd.openxmlformats-officedocument.oleObject"/>
  <Override PartName="/ppt/slides/slide34.xml" ContentType="application/vnd.openxmlformats-officedocument.presentationml.slide+xml"/>
  <Override PartName="/ppt/notesSlides/notesSlide26.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embeddings/oleObject7.bin" ContentType="application/vnd.openxmlformats-officedocument.oleObject"/>
  <Override PartName="/ppt/theme/theme1.xml" ContentType="application/vnd.openxmlformats-officedocument.theme+xml"/>
  <Override PartName="/ppt/presentation.xml" ContentType="application/vnd.openxmlformats-officedocument.presentationml.presentation.main+xml"/>
  <Override PartName="/ppt/slides/slide5.xml" ContentType="application/vnd.openxmlformats-officedocument.presentationml.slide+xml"/>
  <Override PartName="/ppt/slideLayouts/slideLayout7.xml" ContentType="application/vnd.openxmlformats-officedocument.presentationml.slideLayout+xml"/>
  <Default Extension="jpeg" ContentType="image/jpeg"/>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s/slide8.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embeddings/oleObject8.bin" ContentType="application/vnd.openxmlformats-officedocument.oleObject"/>
  <Override PartName="/ppt/slides/slide24.xml" ContentType="application/vnd.openxmlformats-officedocument.presentationml.slide+xml"/>
  <Override PartName="/ppt/slides/slide32.xml" ContentType="application/vnd.openxmlformats-officedocument.presentationml.slide+xml"/>
  <Override PartName="/ppt/notesSlides/notesSlide30.xml" ContentType="application/vnd.openxmlformats-officedocument.presentationml.notesSlide+xml"/>
  <Override PartName="/ppt/slides/slide6.xml" ContentType="application/vnd.openxmlformats-officedocument.presentationml.slide+xml"/>
  <Override PartName="/ppt/slides/slide16.xml" ContentType="application/vnd.openxmlformats-officedocument.presentationml.slide+xml"/>
  <Override PartName="/ppt/notesSlides/notesSlide20.xml" ContentType="application/vnd.openxmlformats-officedocument.presentationml.notes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6"/>
  </p:notesMasterIdLst>
  <p:sldIdLst>
    <p:sldId id="298" r:id="rId2"/>
    <p:sldId id="303" r:id="rId3"/>
    <p:sldId id="258" r:id="rId4"/>
    <p:sldId id="257" r:id="rId5"/>
    <p:sldId id="304" r:id="rId6"/>
    <p:sldId id="305" r:id="rId7"/>
    <p:sldId id="306" r:id="rId8"/>
    <p:sldId id="307" r:id="rId9"/>
    <p:sldId id="263" r:id="rId10"/>
    <p:sldId id="259" r:id="rId11"/>
    <p:sldId id="300" r:id="rId12"/>
    <p:sldId id="271" r:id="rId13"/>
    <p:sldId id="272" r:id="rId14"/>
    <p:sldId id="273" r:id="rId15"/>
    <p:sldId id="275" r:id="rId16"/>
    <p:sldId id="277" r:id="rId17"/>
    <p:sldId id="278" r:id="rId18"/>
    <p:sldId id="279" r:id="rId19"/>
    <p:sldId id="299" r:id="rId20"/>
    <p:sldId id="302" r:id="rId21"/>
    <p:sldId id="280" r:id="rId22"/>
    <p:sldId id="293" r:id="rId23"/>
    <p:sldId id="286" r:id="rId24"/>
    <p:sldId id="288" r:id="rId25"/>
    <p:sldId id="296" r:id="rId26"/>
    <p:sldId id="291" r:id="rId27"/>
    <p:sldId id="290" r:id="rId28"/>
    <p:sldId id="287" r:id="rId29"/>
    <p:sldId id="295" r:id="rId30"/>
    <p:sldId id="281" r:id="rId31"/>
    <p:sldId id="282" r:id="rId32"/>
    <p:sldId id="292" r:id="rId33"/>
    <p:sldId id="283" r:id="rId34"/>
    <p:sldId id="297"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showOutlineIcons="0">
    <p:restoredLeft sz="15620"/>
    <p:restoredTop sz="94660"/>
  </p:normalViewPr>
  <p:slideViewPr>
    <p:cSldViewPr snapToObjects="1">
      <p:cViewPr varScale="1">
        <p:scale>
          <a:sx n="96" d="100"/>
          <a:sy n="96" d="100"/>
        </p:scale>
        <p:origin x="-120" y="-1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35" Type="http://schemas.openxmlformats.org/officeDocument/2006/relationships/slide" Target="slides/slide34.xml"/><Relationship Id="rId31" Type="http://schemas.openxmlformats.org/officeDocument/2006/relationships/slide" Target="slides/slide30.xml"/><Relationship Id="rId34" Type="http://schemas.openxmlformats.org/officeDocument/2006/relationships/slide" Target="slides/slide33.xml"/><Relationship Id="rId39" Type="http://schemas.openxmlformats.org/officeDocument/2006/relationships/viewProps" Target="viewProps.xml"/><Relationship Id="rId40" Type="http://schemas.openxmlformats.org/officeDocument/2006/relationships/theme" Target="theme/theme1.xml"/><Relationship Id="rId7" Type="http://schemas.openxmlformats.org/officeDocument/2006/relationships/slide" Target="slides/slide6.xml"/><Relationship Id="rId36" Type="http://schemas.openxmlformats.org/officeDocument/2006/relationships/notesMaster" Target="notesMasters/notesMaster1.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slide" Target="slides/slide24.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32" Type="http://schemas.openxmlformats.org/officeDocument/2006/relationships/slide" Target="slides/slide31.xml"/><Relationship Id="rId37" Type="http://schemas.openxmlformats.org/officeDocument/2006/relationships/printerSettings" Target="printerSettings/printerSettings1.bin"/><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slide" Target="slides/slide26.xml"/><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slide" Target="slides/slide27.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6" Type="http://schemas.openxmlformats.org/officeDocument/2006/relationships/slide" Target="slides/slide5.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38" Type="http://schemas.openxmlformats.org/officeDocument/2006/relationships/presProps" Target="presProps.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372668-50C8-6441-8D9C-A9EA5F6946D3}" type="datetimeFigureOut">
              <a:rPr lang="en-US" smtClean="0"/>
              <a:pPr/>
              <a:t>9/27/09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D9AEB8-1002-1D48-AA54-6D0A730FDF6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9D5944-6972-F242-861A-6D856C506F1E}" type="slidenum">
              <a:rPr lang="en-US"/>
              <a:pPr/>
              <a:t>1</a:t>
            </a:fld>
            <a:endParaRPr lang="en-US"/>
          </a:p>
        </p:txBody>
      </p:sp>
      <p:sp>
        <p:nvSpPr>
          <p:cNvPr id="769026" name="Rectangle 2"/>
          <p:cNvSpPr>
            <a:spLocks noGrp="1" noRot="1" noChangeAspect="1" noChangeArrowheads="1" noTextEdit="1"/>
          </p:cNvSpPr>
          <p:nvPr>
            <p:ph type="sldImg"/>
          </p:nvPr>
        </p:nvSpPr>
        <p:spPr>
          <a:ln/>
        </p:spPr>
      </p:sp>
      <p:sp>
        <p:nvSpPr>
          <p:cNvPr id="769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8E5B5B-04B3-7A42-A837-1315248FC23D}" type="slidenum">
              <a:rPr lang="en-US"/>
              <a:pPr/>
              <a:t>10</a:t>
            </a:fld>
            <a:endParaRPr lang="en-US"/>
          </a:p>
        </p:txBody>
      </p:sp>
      <p:sp>
        <p:nvSpPr>
          <p:cNvPr id="1224706" name="Rectangle 2"/>
          <p:cNvSpPr>
            <a:spLocks noGrp="1" noRot="1" noChangeAspect="1" noChangeArrowheads="1" noTextEdit="1"/>
          </p:cNvSpPr>
          <p:nvPr>
            <p:ph type="sldImg"/>
          </p:nvPr>
        </p:nvSpPr>
        <p:spPr>
          <a:ln/>
        </p:spPr>
      </p:sp>
      <p:sp>
        <p:nvSpPr>
          <p:cNvPr id="1224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8E5B5B-04B3-7A42-A837-1315248FC23D}" type="slidenum">
              <a:rPr lang="en-US"/>
              <a:pPr/>
              <a:t>11</a:t>
            </a:fld>
            <a:endParaRPr lang="en-US"/>
          </a:p>
        </p:txBody>
      </p:sp>
      <p:sp>
        <p:nvSpPr>
          <p:cNvPr id="1224706" name="Rectangle 2"/>
          <p:cNvSpPr>
            <a:spLocks noGrp="1" noRot="1" noChangeAspect="1" noChangeArrowheads="1" noTextEdit="1"/>
          </p:cNvSpPr>
          <p:nvPr>
            <p:ph type="sldImg"/>
          </p:nvPr>
        </p:nvSpPr>
        <p:spPr>
          <a:ln/>
        </p:spPr>
      </p:sp>
      <p:sp>
        <p:nvSpPr>
          <p:cNvPr id="1224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3B8231B1-202B-0246-BD69-A2852C5C7DC1}" type="slidenum">
              <a:rPr lang="en-US"/>
              <a:pPr/>
              <a:t>12</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r>
              <a:rPr lang="en-US">
                <a:latin typeface="AvantGarde Bk BT" pitchFamily="34" charset="0"/>
              </a:rPr>
              <a:t>There are many ways in which we can study context. The most natural one will be to characterize the relationships between all the candidate objects in the scene. So, instead of first segmenting the image into objects and then inferring the scene category, what I suggest is taking a different path.</a:t>
            </a:r>
          </a:p>
          <a:p>
            <a:pPr eaLnBrk="1" hangingPunct="1"/>
            <a:endParaRPr lang="en-US">
              <a:latin typeface="AvantGarde Bk BT"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A4356C16-4F3B-734E-A2A2-0254279EDC6C}" type="slidenum">
              <a:rPr lang="en-US"/>
              <a:pPr/>
              <a:t>13</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r>
              <a:rPr lang="en-US"/>
              <a:t>The second representation …</a:t>
            </a:r>
          </a:p>
          <a:p>
            <a:pPr eaLnBrk="1" hangingPunct="1"/>
            <a:r>
              <a:rPr lang="en-US"/>
              <a:t>Psychologist have been studying these kind of representations for some time, specially in the framework of fast scene presentations.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34C8A20B-4999-FD4E-824A-5BDA8F3DD920}" type="slidenum">
              <a:rPr lang="en-US"/>
              <a:pPr/>
              <a:t>14</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07FCA552-22A1-6343-B6EC-BD7769ACC090}" type="slidenum">
              <a:rPr lang="en-US"/>
              <a:pPr/>
              <a:t>15</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r>
              <a:rPr lang="en-US"/>
              <a:t>In this talk I will argue that by reasoning about the scene, globally, considering many objects simultaneously, it is possible to build more efficient object recognition systems. In this talk I will present my approach.</a:t>
            </a:r>
          </a:p>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3E496BE1-981C-6844-9B99-E5BAED312B4C}" type="slidenum">
              <a:rPr lang="en-US"/>
              <a:pPr/>
              <a:t>16</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r>
              <a:rPr lang="en-US"/>
              <a:t>In this talk I will argue that by reasoning about the scene, globally, considering many objects simultaneously, it is possible to build more efficient object recognition systems. In this talk I will present my approach.</a:t>
            </a:r>
          </a:p>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D5F8725D-AE51-8A4F-AE6D-D9582C0C346C}" type="slidenum">
              <a:rPr lang="en-US"/>
              <a:pPr/>
              <a:t>17</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r>
              <a:rPr lang="en-US"/>
              <a:t>In this talk I will argue that by reasoning about the scene, globally, considering many objects simultaneously, it is possible to build more efficient object recognition systems. In this talk I will present my approach.</a:t>
            </a:r>
          </a:p>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704CFEEE-A20C-FC4F-BE1B-5E18A7C2C945}" type="slidenum">
              <a:rPr lang="en-US"/>
              <a:pPr/>
              <a:t>18</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r>
              <a:rPr lang="en-US"/>
              <a:t>In this talk I will argue that by reasoning about the scene, globally, considering many objects simultaneously, it is possible to build more efficient object recognition systems. In this talk I will present my approach.</a:t>
            </a:r>
          </a:p>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261E849E-E265-A64F-AB8D-929A66EBFF6D}" type="slidenum">
              <a:rPr lang="en-US"/>
              <a:pPr/>
              <a:t>21</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B2F45-09D0-A644-B406-EF44AECE6B15}" type="slidenum">
              <a:rPr lang="en-US"/>
              <a:pPr/>
              <a:t>2</a:t>
            </a:fld>
            <a:endParaRPr lang="en-US"/>
          </a:p>
        </p:txBody>
      </p:sp>
      <p:sp>
        <p:nvSpPr>
          <p:cNvPr id="1106946" name="Rectangle 2"/>
          <p:cNvSpPr>
            <a:spLocks noGrp="1" noRot="1" noChangeAspect="1" noChangeArrowheads="1" noTextEdit="1"/>
          </p:cNvSpPr>
          <p:nvPr>
            <p:ph type="sldImg"/>
          </p:nvPr>
        </p:nvSpPr>
        <p:spPr>
          <a:ln/>
        </p:spPr>
      </p:sp>
      <p:sp>
        <p:nvSpPr>
          <p:cNvPr id="1106947" name="Rectangle 3"/>
          <p:cNvSpPr>
            <a:spLocks noGrp="1" noChangeArrowheads="1"/>
          </p:cNvSpPr>
          <p:nvPr>
            <p:ph type="body" idx="1"/>
          </p:nvPr>
        </p:nvSpPr>
        <p:spPr/>
        <p:txBody>
          <a:bodyPr/>
          <a:lstStyle/>
          <a:p>
            <a:r>
              <a:rPr lang="en-US"/>
              <a:t>Despite of being semantically wrong, some basic contextual principles are still preserved: the elephant is not sticking out of the wall.</a:t>
            </a:r>
          </a:p>
          <a:p>
            <a:endParaRPr lang="en-US"/>
          </a:p>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9D5944-6972-F242-861A-6D856C506F1E}" type="slidenum">
              <a:rPr lang="en-US"/>
              <a:pPr/>
              <a:t>22</a:t>
            </a:fld>
            <a:endParaRPr lang="en-US"/>
          </a:p>
        </p:txBody>
      </p:sp>
      <p:sp>
        <p:nvSpPr>
          <p:cNvPr id="769026" name="Rectangle 2"/>
          <p:cNvSpPr>
            <a:spLocks noGrp="1" noRot="1" noChangeAspect="1" noChangeArrowheads="1" noTextEdit="1"/>
          </p:cNvSpPr>
          <p:nvPr>
            <p:ph type="sldImg"/>
          </p:nvPr>
        </p:nvSpPr>
        <p:spPr>
          <a:ln/>
        </p:spPr>
      </p:sp>
      <p:sp>
        <p:nvSpPr>
          <p:cNvPr id="769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5D2E03-081B-BE44-B8BD-8CD724C4DA78}" type="slidenum">
              <a:rPr lang="en-US"/>
              <a:pPr/>
              <a:t>23</a:t>
            </a:fld>
            <a:endParaRPr lang="en-US"/>
          </a:p>
        </p:txBody>
      </p:sp>
      <p:sp>
        <p:nvSpPr>
          <p:cNvPr id="950274" name="Rectangle 2"/>
          <p:cNvSpPr>
            <a:spLocks noGrp="1" noRot="1" noChangeAspect="1" noChangeArrowheads="1" noTextEdit="1"/>
          </p:cNvSpPr>
          <p:nvPr>
            <p:ph type="sldImg"/>
          </p:nvPr>
        </p:nvSpPr>
        <p:spPr>
          <a:ln/>
        </p:spPr>
      </p:sp>
      <p:sp>
        <p:nvSpPr>
          <p:cNvPr id="950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86E14-D9A3-404F-9443-2259362377F5}" type="slidenum">
              <a:rPr lang="en-US"/>
              <a:pPr/>
              <a:t>24</a:t>
            </a:fld>
            <a:endParaRPr lang="en-US"/>
          </a:p>
        </p:txBody>
      </p:sp>
      <p:sp>
        <p:nvSpPr>
          <p:cNvPr id="936962" name="Rectangle 2"/>
          <p:cNvSpPr>
            <a:spLocks noGrp="1" noRot="1" noChangeAspect="1" noChangeArrowheads="1" noTextEdit="1"/>
          </p:cNvSpPr>
          <p:nvPr>
            <p:ph type="sldImg"/>
          </p:nvPr>
        </p:nvSpPr>
        <p:spPr>
          <a:ln/>
        </p:spPr>
      </p:sp>
      <p:sp>
        <p:nvSpPr>
          <p:cNvPr id="936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692C44-6383-EE47-91AA-A7FCAF51E432}" type="slidenum">
              <a:rPr lang="en-US"/>
              <a:pPr/>
              <a:t>26</a:t>
            </a:fld>
            <a:endParaRPr lang="en-US"/>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CEB614-D4D7-6B41-8602-5069A31E6F62}" type="slidenum">
              <a:rPr lang="en-US"/>
              <a:pPr/>
              <a:t>27</a:t>
            </a:fld>
            <a:endParaRPr lang="en-US"/>
          </a:p>
        </p:txBody>
      </p:sp>
      <p:sp>
        <p:nvSpPr>
          <p:cNvPr id="999426" name="Rectangle 2"/>
          <p:cNvSpPr>
            <a:spLocks noGrp="1" noRot="1" noChangeAspect="1" noChangeArrowheads="1" noTextEdit="1"/>
          </p:cNvSpPr>
          <p:nvPr>
            <p:ph type="sldImg"/>
          </p:nvPr>
        </p:nvSpPr>
        <p:spPr>
          <a:ln/>
        </p:spPr>
      </p:sp>
      <p:sp>
        <p:nvSpPr>
          <p:cNvPr id="999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447583-977F-C64B-96E2-1C29DE95078A}" type="slidenum">
              <a:rPr lang="en-US"/>
              <a:pPr/>
              <a:t>28</a:t>
            </a:fld>
            <a:endParaRPr lang="en-US"/>
          </a:p>
        </p:txBody>
      </p:sp>
      <p:sp>
        <p:nvSpPr>
          <p:cNvPr id="1041410" name="Rectangle 2"/>
          <p:cNvSpPr>
            <a:spLocks noGrp="1" noRot="1" noChangeAspect="1" noChangeArrowheads="1" noTextEdit="1"/>
          </p:cNvSpPr>
          <p:nvPr>
            <p:ph type="sldImg"/>
          </p:nvPr>
        </p:nvSpPr>
        <p:spPr>
          <a:ln/>
        </p:spPr>
      </p:sp>
      <p:sp>
        <p:nvSpPr>
          <p:cNvPr id="1041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53D740-E1F8-C745-90E3-ECAFCD85D086}" type="slidenum">
              <a:rPr lang="en-US"/>
              <a:pPr/>
              <a:t>29</a:t>
            </a:fld>
            <a:endParaRPr lang="en-US"/>
          </a:p>
        </p:txBody>
      </p:sp>
      <p:sp>
        <p:nvSpPr>
          <p:cNvPr id="1045506" name="Rectangle 2"/>
          <p:cNvSpPr>
            <a:spLocks noGrp="1" noRot="1" noChangeAspect="1" noChangeArrowheads="1" noTextEdit="1"/>
          </p:cNvSpPr>
          <p:nvPr>
            <p:ph type="sldImg"/>
          </p:nvPr>
        </p:nvSpPr>
        <p:spPr>
          <a:ln/>
        </p:spPr>
      </p:sp>
      <p:sp>
        <p:nvSpPr>
          <p:cNvPr id="1045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54B367-5155-E04E-A987-71D8F7AC73CF}" type="slidenum">
              <a:rPr lang="en-US"/>
              <a:pPr/>
              <a:t>30</a:t>
            </a:fld>
            <a:endParaRPr lang="en-US"/>
          </a:p>
        </p:txBody>
      </p:sp>
      <p:sp>
        <p:nvSpPr>
          <p:cNvPr id="1199106" name="Rectangle 2"/>
          <p:cNvSpPr>
            <a:spLocks noGrp="1" noRot="1" noChangeAspect="1" noChangeArrowheads="1" noTextEdit="1"/>
          </p:cNvSpPr>
          <p:nvPr>
            <p:ph type="sldImg"/>
          </p:nvPr>
        </p:nvSpPr>
        <p:spPr>
          <a:ln/>
        </p:spPr>
      </p:sp>
      <p:sp>
        <p:nvSpPr>
          <p:cNvPr id="1199107" name="Rectangle 3"/>
          <p:cNvSpPr>
            <a:spLocks noGrp="1" noChangeArrowheads="1"/>
          </p:cNvSpPr>
          <p:nvPr>
            <p:ph type="body" idx="1"/>
          </p:nvPr>
        </p:nvSpPr>
        <p:spPr/>
        <p:txBody>
          <a:bodyPr/>
          <a:lstStyle/>
          <a:p>
            <a:r>
              <a:rPr lang="en-US"/>
              <a:t>The object size relationships in the image appear to be very complicated.  For instance, it’s hard to determine which is taller: the car or the person?  But this question is easily answered if we can look at the relationships in the 3D scene.  Fortunately, if the objects all lie on the ground plane, we only need two variables: the horizon and camera height.  But how do we determine these parameters from a single image?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E7F744-1AB3-7A42-97DF-D3BAAB5E8D76}" type="slidenum">
              <a:rPr lang="en-US"/>
              <a:pPr/>
              <a:t>31</a:t>
            </a:fld>
            <a:endParaRPr lang="en-US"/>
          </a:p>
        </p:txBody>
      </p:sp>
      <p:sp>
        <p:nvSpPr>
          <p:cNvPr id="1201154" name="Rectangle 2"/>
          <p:cNvSpPr>
            <a:spLocks noGrp="1" noRot="1" noChangeAspect="1" noChangeArrowheads="1" noTextEdit="1"/>
          </p:cNvSpPr>
          <p:nvPr>
            <p:ph type="sldImg"/>
          </p:nvPr>
        </p:nvSpPr>
        <p:spPr>
          <a:ln/>
        </p:spPr>
      </p:sp>
      <p:sp>
        <p:nvSpPr>
          <p:cNvPr id="1201155" name="Rectangle 3"/>
          <p:cNvSpPr>
            <a:spLocks noGrp="1" noChangeArrowheads="1"/>
          </p:cNvSpPr>
          <p:nvPr>
            <p:ph type="body" idx="1"/>
          </p:nvPr>
        </p:nvSpPr>
        <p:spPr/>
        <p:txBody>
          <a:bodyPr/>
          <a:lstStyle/>
          <a:p>
            <a:r>
              <a:rPr lang="en-US"/>
              <a:t>…. It’s important to note that these ideas have been around for a long time.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4677A8-0411-7942-9BD3-AF7D360A4872}" type="slidenum">
              <a:rPr lang="en-US"/>
              <a:pPr/>
              <a:t>32</a:t>
            </a:fld>
            <a:endParaRPr lang="en-US"/>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2E903-F9D3-6740-8C52-CF18672AC3B6}" type="slidenum">
              <a:rPr lang="en-US"/>
              <a:pPr/>
              <a:t>3</a:t>
            </a:fld>
            <a:endParaRPr lang="en-US"/>
          </a:p>
        </p:txBody>
      </p:sp>
      <p:sp>
        <p:nvSpPr>
          <p:cNvPr id="1042434" name="Rectangle 2"/>
          <p:cNvSpPr>
            <a:spLocks noGrp="1" noRot="1" noChangeAspect="1" noChangeArrowheads="1" noTextEdit="1"/>
          </p:cNvSpPr>
          <p:nvPr>
            <p:ph type="sldImg"/>
          </p:nvPr>
        </p:nvSpPr>
        <p:spPr>
          <a:ln/>
        </p:spPr>
      </p:sp>
      <p:sp>
        <p:nvSpPr>
          <p:cNvPr id="1042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2ED539-9809-B24E-B763-677B56A8D45C}" type="slidenum">
              <a:rPr lang="en-US"/>
              <a:pPr/>
              <a:t>33</a:t>
            </a:fld>
            <a:endParaRPr lang="en-US"/>
          </a:p>
        </p:txBody>
      </p:sp>
      <p:sp>
        <p:nvSpPr>
          <p:cNvPr id="1227778" name="Rectangle 2"/>
          <p:cNvSpPr>
            <a:spLocks noGrp="1" noRot="1" noChangeAspect="1" noChangeArrowheads="1" noTextEdit="1"/>
          </p:cNvSpPr>
          <p:nvPr>
            <p:ph type="sldImg"/>
          </p:nvPr>
        </p:nvSpPr>
        <p:spPr>
          <a:ln/>
        </p:spPr>
      </p:sp>
      <p:sp>
        <p:nvSpPr>
          <p:cNvPr id="1227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5BA99F-4D17-2D4D-A6F0-E9345AFE0703}" type="slidenum">
              <a:rPr lang="en-US"/>
              <a:pPr/>
              <a:t>4</a:t>
            </a:fld>
            <a:endParaRPr lang="en-US"/>
          </a:p>
        </p:txBody>
      </p:sp>
      <p:sp>
        <p:nvSpPr>
          <p:cNvPr id="1009666" name="Rectangle 2"/>
          <p:cNvSpPr>
            <a:spLocks noGrp="1" noRot="1" noChangeAspect="1" noChangeArrowheads="1" noTextEdit="1"/>
          </p:cNvSpPr>
          <p:nvPr>
            <p:ph type="sldImg"/>
          </p:nvPr>
        </p:nvSpPr>
        <p:spPr>
          <a:ln/>
        </p:spPr>
      </p:sp>
      <p:sp>
        <p:nvSpPr>
          <p:cNvPr id="1009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0A0A9375-D5D5-7249-AEE3-C8B125364738}" type="slidenum">
              <a:rPr lang="en-US"/>
              <a:pPr/>
              <a:t>5</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3C98FB05-EAA7-DC4C-8AC5-3DC7805B87C5}" type="slidenum">
              <a:rPr lang="en-US"/>
              <a:pPr/>
              <a:t>6</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a:t>Let’s just verify once more how amazing is the visual system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0A0A9375-D5D5-7249-AEE3-C8B125364738}" type="slidenum">
              <a:rPr lang="en-US"/>
              <a:pPr/>
              <a:t>7</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18D79632-DB89-4348-B8D7-1BF6DE5E099D}" type="slidenum">
              <a:rPr lang="en-US"/>
              <a:pPr/>
              <a:t>8</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16D380-9D4C-FD44-9638-54229E66BD22}" type="slidenum">
              <a:rPr lang="en-US"/>
              <a:pPr/>
              <a:t>9</a:t>
            </a:fld>
            <a:endParaRPr lang="en-US"/>
          </a:p>
        </p:txBody>
      </p:sp>
      <p:sp>
        <p:nvSpPr>
          <p:cNvPr id="784386" name="Rectangle 2"/>
          <p:cNvSpPr>
            <a:spLocks noGrp="1" noRot="1" noChangeAspect="1" noChangeArrowheads="1" noTextEdit="1"/>
          </p:cNvSpPr>
          <p:nvPr>
            <p:ph type="sldImg"/>
          </p:nvPr>
        </p:nvSpPr>
        <p:spPr>
          <a:xfrm>
            <a:off x="1144588" y="685800"/>
            <a:ext cx="4572000" cy="3429000"/>
          </a:xfrm>
          <a:ln/>
        </p:spPr>
      </p:sp>
      <p:sp>
        <p:nvSpPr>
          <p:cNvPr id="78438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39FA5C-932F-1D4C-86D5-B6C8D2AED6B3}" type="datetimeFigureOut">
              <a:rPr lang="en-US" smtClean="0"/>
              <a:pPr/>
              <a:t>9/27/09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AEA471-B3A9-4742-9193-BD56DA58EC5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39FA5C-932F-1D4C-86D5-B6C8D2AED6B3}" type="datetimeFigureOut">
              <a:rPr lang="en-US" smtClean="0"/>
              <a:pPr/>
              <a:t>9/27/09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AEA471-B3A9-4742-9193-BD56DA58EC5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39FA5C-932F-1D4C-86D5-B6C8D2AED6B3}" type="datetimeFigureOut">
              <a:rPr lang="en-US" smtClean="0"/>
              <a:pPr/>
              <a:t>9/27/09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AEA471-B3A9-4742-9193-BD56DA58EC5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39FA5C-932F-1D4C-86D5-B6C8D2AED6B3}" type="datetimeFigureOut">
              <a:rPr lang="en-US" smtClean="0"/>
              <a:pPr/>
              <a:t>9/27/09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AEA471-B3A9-4742-9193-BD56DA58EC5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39FA5C-932F-1D4C-86D5-B6C8D2AED6B3}" type="datetimeFigureOut">
              <a:rPr lang="en-US" smtClean="0"/>
              <a:pPr/>
              <a:t>9/27/09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AEA471-B3A9-4742-9193-BD56DA58EC5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39FA5C-932F-1D4C-86D5-B6C8D2AED6B3}" type="datetimeFigureOut">
              <a:rPr lang="en-US" smtClean="0"/>
              <a:pPr/>
              <a:t>9/27/09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AEA471-B3A9-4742-9193-BD56DA58EC5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39FA5C-932F-1D4C-86D5-B6C8D2AED6B3}" type="datetimeFigureOut">
              <a:rPr lang="en-US" smtClean="0"/>
              <a:pPr/>
              <a:t>9/27/09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AEA471-B3A9-4742-9193-BD56DA58EC5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39FA5C-932F-1D4C-86D5-B6C8D2AED6B3}" type="datetimeFigureOut">
              <a:rPr lang="en-US" smtClean="0"/>
              <a:pPr/>
              <a:t>9/27/09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AEA471-B3A9-4742-9193-BD56DA58EC5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39FA5C-932F-1D4C-86D5-B6C8D2AED6B3}" type="datetimeFigureOut">
              <a:rPr lang="en-US" smtClean="0"/>
              <a:pPr/>
              <a:t>9/27/09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AEA471-B3A9-4742-9193-BD56DA58EC5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39FA5C-932F-1D4C-86D5-B6C8D2AED6B3}" type="datetimeFigureOut">
              <a:rPr lang="en-US" smtClean="0"/>
              <a:pPr/>
              <a:t>9/27/09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AEA471-B3A9-4742-9193-BD56DA58EC5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39FA5C-932F-1D4C-86D5-B6C8D2AED6B3}" type="datetimeFigureOut">
              <a:rPr lang="en-US" smtClean="0"/>
              <a:pPr/>
              <a:t>9/27/09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AEA471-B3A9-4742-9193-BD56DA58EC5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39FA5C-932F-1D4C-86D5-B6C8D2AED6B3}" type="datetimeFigureOut">
              <a:rPr lang="en-US" smtClean="0"/>
              <a:pPr/>
              <a:t>9/27/09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AEA471-B3A9-4742-9193-BD56DA58EC5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1.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oleObject" Target="../embeddings/oleObject1.bin"/><Relationship Id="rId5" Type="http://schemas.openxmlformats.org/officeDocument/2006/relationships/oleObject" Target="../embeddings/oleObject2.bin"/><Relationship Id="rId7" Type="http://schemas.openxmlformats.org/officeDocument/2006/relationships/oleObject" Target="../embeddings/oleObject4.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12.xml"/><Relationship Id="rId6"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4" Type="http://schemas.openxmlformats.org/officeDocument/2006/relationships/oleObject" Target="../embeddings/oleObject5.bin"/><Relationship Id="rId5" Type="http://schemas.openxmlformats.org/officeDocument/2006/relationships/image" Target="../media/image14.png"/><Relationship Id="rId7" Type="http://schemas.openxmlformats.org/officeDocument/2006/relationships/oleObject" Target="../embeddings/oleObject7.bin"/><Relationship Id="rId1" Type="http://schemas.openxmlformats.org/officeDocument/2006/relationships/vmlDrawing" Target="../drawings/vmlDrawing2.vml"/><Relationship Id="rId2" Type="http://schemas.openxmlformats.org/officeDocument/2006/relationships/slideLayout" Target="../slideLayouts/slideLayout6.xml"/><Relationship Id="rId3" Type="http://schemas.openxmlformats.org/officeDocument/2006/relationships/notesSlide" Target="../notesSlides/notesSlide13.xml"/><Relationship Id="rId6"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8" Type="http://schemas.openxmlformats.org/officeDocument/2006/relationships/image" Target="../media/image20.wmf"/><Relationship Id="rId4" Type="http://schemas.openxmlformats.org/officeDocument/2006/relationships/image" Target="../media/image16.png"/><Relationship Id="rId5" Type="http://schemas.openxmlformats.org/officeDocument/2006/relationships/image" Target="../media/image17.jpeg"/><Relationship Id="rId7" Type="http://schemas.openxmlformats.org/officeDocument/2006/relationships/image" Target="../media/image19.wmf"/><Relationship Id="rId1" Type="http://schemas.openxmlformats.org/officeDocument/2006/relationships/slideLayout" Target="../slideLayouts/slideLayout6.xml"/><Relationship Id="rId2" Type="http://schemas.openxmlformats.org/officeDocument/2006/relationships/notesSlide" Target="../notesSlides/notesSlide14.xml"/><Relationship Id="rId9" Type="http://schemas.openxmlformats.org/officeDocument/2006/relationships/image" Target="../media/image21.wmf"/><Relationship Id="rId3" Type="http://schemas.openxmlformats.org/officeDocument/2006/relationships/image" Target="../media/image15.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4" Type="http://schemas.openxmlformats.org/officeDocument/2006/relationships/image" Target="../media/image23.wmf"/><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5" Type="http://schemas.openxmlformats.org/officeDocument/2006/relationships/image" Target="../media/image24.wmf"/></Relationships>
</file>

<file path=ppt/slides/_rels/slide16.xml.rels><?xml version="1.0" encoding="UTF-8" standalone="yes"?>
<Relationships xmlns="http://schemas.openxmlformats.org/package/2006/relationships"><Relationship Id="rId4" Type="http://schemas.openxmlformats.org/officeDocument/2006/relationships/image" Target="../media/image23.wmf"/><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3" Type="http://schemas.openxmlformats.org/officeDocument/2006/relationships/image" Target="../media/image3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3"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3"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43.jpeg"/><Relationship Id="rId4" Type="http://schemas.openxmlformats.org/officeDocument/2006/relationships/image" Target="../media/image39.jpeg"/><Relationship Id="rId10" Type="http://schemas.openxmlformats.org/officeDocument/2006/relationships/image" Target="../media/image45.jpeg"/><Relationship Id="rId5" Type="http://schemas.openxmlformats.org/officeDocument/2006/relationships/image" Target="../media/image40.jpeg"/><Relationship Id="rId7" Type="http://schemas.openxmlformats.org/officeDocument/2006/relationships/image" Target="../media/image42.jpeg"/><Relationship Id="rId11"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23.xml"/><Relationship Id="rId9" Type="http://schemas.openxmlformats.org/officeDocument/2006/relationships/image" Target="../media/image44.jpeg"/><Relationship Id="rId3" Type="http://schemas.openxmlformats.org/officeDocument/2006/relationships/image" Target="../media/image38.jpeg"/><Relationship Id="rId6" Type="http://schemas.openxmlformats.org/officeDocument/2006/relationships/image" Target="../media/image4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3"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3" Type="http://schemas.openxmlformats.org/officeDocument/2006/relationships/image" Target="../media/image48.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3"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6"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4"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jpeg"/></Relationships>
</file>

<file path=ppt/slides/_rels/slide32.xml.rels><?xml version="1.0" encoding="UTF-8" standalone="yes"?>
<Relationships xmlns="http://schemas.openxmlformats.org/package/2006/relationships"><Relationship Id="rId4" Type="http://schemas.openxmlformats.org/officeDocument/2006/relationships/oleObject" Target="../embeddings/oleObject9.bin"/><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29.xml"/><Relationship Id="rId5"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3" Type="http://schemas.openxmlformats.org/officeDocument/2006/relationships/image" Target="../media/image5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4"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image" Target="../media/image57.png"/><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image" Target="../media/image8.png"/><Relationship Id="rId1" Type="http://schemas.openxmlformats.org/officeDocument/2006/relationships/video" Target="file://localhost/Users/torralba/atb/TALKS/2009_toronto/low_res_new_1.mov" TargetMode="External"/><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video" Target="file://localhost/Users/torralba/atb/TALKS/2009_toronto/full_res_new_1.mov" TargetMode="External"/><Relationship Id="rId2" Type="http://schemas.openxmlformats.org/officeDocument/2006/relationships/slideLayout" Target="../slideLayouts/slideLayout7.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TextBox 13"/>
          <p:cNvSpPr txBox="1"/>
          <p:nvPr/>
        </p:nvSpPr>
        <p:spPr>
          <a:xfrm>
            <a:off x="3352800" y="1576119"/>
            <a:ext cx="5334000" cy="1323439"/>
          </a:xfrm>
          <a:prstGeom prst="rect">
            <a:avLst/>
          </a:prstGeom>
          <a:noFill/>
        </p:spPr>
        <p:txBody>
          <a:bodyPr wrap="square" rtlCol="0">
            <a:spAutoFit/>
          </a:bodyPr>
          <a:lstStyle/>
          <a:p>
            <a:r>
              <a:rPr lang="en-US" sz="4000" dirty="0" smtClean="0"/>
              <a:t>Context for single object classes</a:t>
            </a:r>
            <a:endParaRPr lang="en-US" sz="4000" dirty="0"/>
          </a:p>
        </p:txBody>
      </p:sp>
      <p:pic>
        <p:nvPicPr>
          <p:cNvPr id="9" name="Picture 8"/>
          <p:cNvPicPr>
            <a:picLocks noChangeAspect="1" noChangeArrowheads="1"/>
          </p:cNvPicPr>
          <p:nvPr/>
        </p:nvPicPr>
        <p:blipFill>
          <a:blip r:embed="rId3"/>
          <a:srcRect l="50406" b="8384"/>
          <a:stretch>
            <a:fillRect/>
          </a:stretch>
        </p:blipFill>
        <p:spPr bwMode="auto">
          <a:xfrm>
            <a:off x="381000" y="1622286"/>
            <a:ext cx="2743200" cy="26486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What is the context for </a:t>
            </a:r>
            <a:r>
              <a:rPr kumimoji="0" lang="en-US" sz="4400" b="0" i="0" u="none" strike="noStrike" kern="1200" cap="none" spc="0" normalizeH="0" noProof="0" dirty="0" smtClean="0">
                <a:ln>
                  <a:noFill/>
                </a:ln>
                <a:solidFill>
                  <a:schemeClr val="tx1"/>
                </a:solidFill>
                <a:effectLst/>
                <a:uLnTx/>
                <a:uFillTx/>
                <a:latin typeface="+mj-lt"/>
                <a:ea typeface="+mj-ea"/>
                <a:cs typeface="+mj-cs"/>
              </a:rPr>
              <a:t>a </a:t>
            </a:r>
            <a:r>
              <a:rPr lang="en-US" sz="4400" dirty="0" smtClean="0">
                <a:latin typeface="+mj-lt"/>
                <a:ea typeface="+mj-ea"/>
                <a:cs typeface="+mj-cs"/>
              </a:rPr>
              <a:t>single object category?</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22663" name="Picture 7"/>
          <p:cNvPicPr>
            <a:picLocks noChangeAspect="1" noChangeArrowheads="1"/>
          </p:cNvPicPr>
          <p:nvPr/>
        </p:nvPicPr>
        <p:blipFill>
          <a:blip r:embed="rId3"/>
          <a:srcRect t="23949" b="13190"/>
          <a:stretch>
            <a:fillRect/>
          </a:stretch>
        </p:blipFill>
        <p:spPr bwMode="auto">
          <a:xfrm>
            <a:off x="0" y="1600199"/>
            <a:ext cx="9144000" cy="4237771"/>
          </a:xfrm>
          <a:prstGeom prst="rect">
            <a:avLst/>
          </a:prstGeom>
          <a:noFill/>
          <a:ln w="9525">
            <a:noFill/>
            <a:miter lim="800000"/>
            <a:headEnd/>
            <a:tailEnd/>
          </a:ln>
          <a:effectLst/>
        </p:spPr>
      </p:pic>
      <p:sp>
        <p:nvSpPr>
          <p:cNvPr id="5" name="Rectangle 2"/>
          <p:cNvSpPr txBox="1">
            <a:spLocks noChangeArrowheads="1"/>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p>
            <a:pPr algn="ctr">
              <a:spcBef>
                <a:spcPct val="50000"/>
              </a:spcBef>
            </a:pPr>
            <a:r>
              <a:rPr lang="en-US" sz="4400" dirty="0" smtClean="0"/>
              <a:t>The influence of an object extends beyond its physical boundaries</a:t>
            </a:r>
            <a:endParaRPr lang="en-US" sz="4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90" name="Rectangle 2"/>
          <p:cNvSpPr>
            <a:spLocks noGrp="1" noChangeArrowheads="1"/>
          </p:cNvSpPr>
          <p:nvPr>
            <p:ph type="title"/>
          </p:nvPr>
        </p:nvSpPr>
        <p:spPr>
          <a:xfrm>
            <a:off x="547688" y="0"/>
            <a:ext cx="8229600" cy="792163"/>
          </a:xfrm>
        </p:spPr>
        <p:txBody>
          <a:bodyPr/>
          <a:lstStyle/>
          <a:p>
            <a:pPr eaLnBrk="1" hangingPunct="1"/>
            <a:r>
              <a:rPr lang="en-US">
                <a:solidFill>
                  <a:srgbClr val="000000"/>
                </a:solidFill>
              </a:rPr>
              <a:t>Global and local representations</a:t>
            </a:r>
          </a:p>
        </p:txBody>
      </p:sp>
      <p:graphicFrame>
        <p:nvGraphicFramePr>
          <p:cNvPr id="93186" name="Object 2"/>
          <p:cNvGraphicFramePr>
            <a:graphicFrameLocks noChangeAspect="1"/>
          </p:cNvGraphicFramePr>
          <p:nvPr>
            <p:ph idx="4294967295"/>
          </p:nvPr>
        </p:nvGraphicFramePr>
        <p:xfrm>
          <a:off x="4479925" y="1600200"/>
          <a:ext cx="1193800" cy="914400"/>
        </p:xfrm>
        <a:graphic>
          <a:graphicData uri="http://schemas.openxmlformats.org/presentationml/2006/ole">
            <p:oleObj spid="_x0000_s39938" name="Image" r:id="rId4" imgW="7555556" imgH="5676190" progId="">
              <p:embed/>
            </p:oleObj>
          </a:graphicData>
        </a:graphic>
      </p:graphicFrame>
      <p:graphicFrame>
        <p:nvGraphicFramePr>
          <p:cNvPr id="93187" name="Object 3"/>
          <p:cNvGraphicFramePr>
            <a:graphicFrameLocks noChangeAspect="1"/>
          </p:cNvGraphicFramePr>
          <p:nvPr/>
        </p:nvGraphicFramePr>
        <p:xfrm>
          <a:off x="117475" y="3101975"/>
          <a:ext cx="2579688" cy="1984375"/>
        </p:xfrm>
        <a:graphic>
          <a:graphicData uri="http://schemas.openxmlformats.org/presentationml/2006/ole">
            <p:oleObj spid="_x0000_s39939" name="Image" r:id="rId5" imgW="7555556" imgH="5676190" progId="">
              <p:embed/>
            </p:oleObj>
          </a:graphicData>
        </a:graphic>
      </p:graphicFrame>
      <p:graphicFrame>
        <p:nvGraphicFramePr>
          <p:cNvPr id="93188" name="Object 4"/>
          <p:cNvGraphicFramePr>
            <a:graphicFrameLocks noChangeAspect="1"/>
          </p:cNvGraphicFramePr>
          <p:nvPr/>
        </p:nvGraphicFramePr>
        <p:xfrm>
          <a:off x="3886200" y="2665413"/>
          <a:ext cx="596900" cy="377825"/>
        </p:xfrm>
        <a:graphic>
          <a:graphicData uri="http://schemas.openxmlformats.org/presentationml/2006/ole">
            <p:oleObj spid="_x0000_s39940" name="Image" r:id="rId6" imgW="7555556" imgH="5676190" progId="">
              <p:embed/>
            </p:oleObj>
          </a:graphicData>
        </a:graphic>
      </p:graphicFrame>
      <p:graphicFrame>
        <p:nvGraphicFramePr>
          <p:cNvPr id="93189" name="Object 5"/>
          <p:cNvGraphicFramePr>
            <a:graphicFrameLocks noChangeAspect="1"/>
          </p:cNvGraphicFramePr>
          <p:nvPr/>
        </p:nvGraphicFramePr>
        <p:xfrm>
          <a:off x="4716463" y="3074988"/>
          <a:ext cx="811212" cy="615950"/>
        </p:xfrm>
        <a:graphic>
          <a:graphicData uri="http://schemas.openxmlformats.org/presentationml/2006/ole">
            <p:oleObj spid="_x0000_s39941" name="Image" r:id="rId7" imgW="7555556" imgH="5676190" progId="">
              <p:embed/>
            </p:oleObj>
          </a:graphicData>
        </a:graphic>
      </p:graphicFrame>
      <p:sp>
        <p:nvSpPr>
          <p:cNvPr id="93191" name="Text Box 7"/>
          <p:cNvSpPr txBox="1">
            <a:spLocks noChangeArrowheads="1"/>
          </p:cNvSpPr>
          <p:nvPr/>
        </p:nvSpPr>
        <p:spPr bwMode="auto">
          <a:xfrm>
            <a:off x="4549775" y="1123950"/>
            <a:ext cx="971550" cy="366713"/>
          </a:xfrm>
          <a:prstGeom prst="rect">
            <a:avLst/>
          </a:prstGeom>
          <a:noFill/>
          <a:ln w="9525">
            <a:noFill/>
            <a:miter lim="800000"/>
            <a:headEnd/>
            <a:tailEnd/>
          </a:ln>
        </p:spPr>
        <p:txBody>
          <a:bodyPr wrap="none">
            <a:prstTxWarp prst="textNoShape">
              <a:avLst/>
            </a:prstTxWarp>
            <a:spAutoFit/>
          </a:bodyPr>
          <a:lstStyle/>
          <a:p>
            <a:pPr eaLnBrk="1" hangingPunct="1"/>
            <a:r>
              <a:rPr lang="en-US" sz="1800">
                <a:solidFill>
                  <a:srgbClr val="000000"/>
                </a:solidFill>
                <a:ea typeface="Arial" charset="0"/>
                <a:cs typeface="Arial" charset="0"/>
              </a:rPr>
              <a:t>building</a:t>
            </a:r>
          </a:p>
        </p:txBody>
      </p:sp>
      <p:sp>
        <p:nvSpPr>
          <p:cNvPr id="93192" name="Text Box 8"/>
          <p:cNvSpPr txBox="1">
            <a:spLocks noChangeArrowheads="1"/>
          </p:cNvSpPr>
          <p:nvPr/>
        </p:nvSpPr>
        <p:spPr bwMode="auto">
          <a:xfrm>
            <a:off x="4046538" y="2381250"/>
            <a:ext cx="501650" cy="366713"/>
          </a:xfrm>
          <a:prstGeom prst="rect">
            <a:avLst/>
          </a:prstGeom>
          <a:noFill/>
          <a:ln w="9525">
            <a:noFill/>
            <a:miter lim="800000"/>
            <a:headEnd/>
            <a:tailEnd/>
          </a:ln>
        </p:spPr>
        <p:txBody>
          <a:bodyPr wrap="none">
            <a:prstTxWarp prst="textNoShape">
              <a:avLst/>
            </a:prstTxWarp>
            <a:spAutoFit/>
          </a:bodyPr>
          <a:lstStyle/>
          <a:p>
            <a:pPr eaLnBrk="1" hangingPunct="1"/>
            <a:r>
              <a:rPr lang="en-US" sz="1800">
                <a:solidFill>
                  <a:srgbClr val="000000"/>
                </a:solidFill>
                <a:ea typeface="Arial" charset="0"/>
                <a:cs typeface="Arial" charset="0"/>
              </a:rPr>
              <a:t>car</a:t>
            </a:r>
          </a:p>
        </p:txBody>
      </p:sp>
      <p:sp>
        <p:nvSpPr>
          <p:cNvPr id="93193" name="Text Box 9"/>
          <p:cNvSpPr txBox="1">
            <a:spLocks noChangeArrowheads="1"/>
          </p:cNvSpPr>
          <p:nvPr/>
        </p:nvSpPr>
        <p:spPr bwMode="auto">
          <a:xfrm>
            <a:off x="4587875" y="2762250"/>
            <a:ext cx="1060450" cy="366713"/>
          </a:xfrm>
          <a:prstGeom prst="rect">
            <a:avLst/>
          </a:prstGeom>
          <a:noFill/>
          <a:ln w="9525">
            <a:noFill/>
            <a:miter lim="800000"/>
            <a:headEnd/>
            <a:tailEnd/>
          </a:ln>
        </p:spPr>
        <p:txBody>
          <a:bodyPr wrap="none">
            <a:prstTxWarp prst="textNoShape">
              <a:avLst/>
            </a:prstTxWarp>
            <a:spAutoFit/>
          </a:bodyPr>
          <a:lstStyle/>
          <a:p>
            <a:pPr eaLnBrk="1" hangingPunct="1"/>
            <a:r>
              <a:rPr lang="en-US" sz="1800">
                <a:solidFill>
                  <a:srgbClr val="000000"/>
                </a:solidFill>
                <a:ea typeface="Arial" charset="0"/>
                <a:cs typeface="Arial" charset="0"/>
              </a:rPr>
              <a:t>sidewalk</a:t>
            </a:r>
          </a:p>
        </p:txBody>
      </p:sp>
      <p:sp>
        <p:nvSpPr>
          <p:cNvPr id="93194" name="Text Box 10"/>
          <p:cNvSpPr txBox="1">
            <a:spLocks noChangeArrowheads="1"/>
          </p:cNvSpPr>
          <p:nvPr/>
        </p:nvSpPr>
        <p:spPr bwMode="auto">
          <a:xfrm>
            <a:off x="6599238" y="2346325"/>
            <a:ext cx="2136775" cy="36671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800">
                <a:solidFill>
                  <a:srgbClr val="000000"/>
                </a:solidFill>
                <a:ea typeface="Arial" charset="0"/>
                <a:cs typeface="Arial" charset="0"/>
              </a:rPr>
              <a:t>Urban street scene</a:t>
            </a:r>
          </a:p>
        </p:txBody>
      </p:sp>
      <p:sp>
        <p:nvSpPr>
          <p:cNvPr id="93195" name="Line 11"/>
          <p:cNvSpPr>
            <a:spLocks noChangeShapeType="1"/>
          </p:cNvSpPr>
          <p:nvPr/>
        </p:nvSpPr>
        <p:spPr bwMode="auto">
          <a:xfrm>
            <a:off x="6084888" y="2557463"/>
            <a:ext cx="417512" cy="0"/>
          </a:xfrm>
          <a:prstGeom prst="line">
            <a:avLst/>
          </a:prstGeom>
          <a:noFill/>
          <a:ln w="76200">
            <a:solidFill>
              <a:srgbClr val="000000"/>
            </a:solidFill>
            <a:round/>
            <a:headEnd/>
            <a:tailEnd type="triangle" w="med" len="med"/>
          </a:ln>
        </p:spPr>
        <p:txBody>
          <a:bodyPr>
            <a:prstTxWarp prst="textNoShape">
              <a:avLst/>
            </a:prstTxWarp>
          </a:bodyPr>
          <a:lstStyle/>
          <a:p>
            <a:endParaRPr lang="en-US"/>
          </a:p>
        </p:txBody>
      </p:sp>
      <p:sp>
        <p:nvSpPr>
          <p:cNvPr id="93196" name="Line 12"/>
          <p:cNvSpPr>
            <a:spLocks noChangeShapeType="1"/>
          </p:cNvSpPr>
          <p:nvPr/>
        </p:nvSpPr>
        <p:spPr bwMode="auto">
          <a:xfrm flipV="1">
            <a:off x="2882900" y="2841625"/>
            <a:ext cx="546100" cy="398463"/>
          </a:xfrm>
          <a:prstGeom prst="line">
            <a:avLst/>
          </a:prstGeom>
          <a:noFill/>
          <a:ln w="76200">
            <a:solidFill>
              <a:srgbClr val="000000"/>
            </a:solidFill>
            <a:round/>
            <a:headEnd/>
            <a:tailEnd type="triangle" w="med" len="med"/>
          </a:ln>
        </p:spPr>
        <p:txBody>
          <a:bodyPr>
            <a:prstTxWarp prst="textNoShape">
              <a:avLst/>
            </a:prstTxWarp>
          </a:bodyPr>
          <a:lstStyle/>
          <a:p>
            <a:endParaRPr lang="en-US"/>
          </a:p>
        </p:txBody>
      </p:sp>
      <p:sp>
        <p:nvSpPr>
          <p:cNvPr id="93197" name="Rectangle 13"/>
          <p:cNvSpPr>
            <a:spLocks noChangeArrowheads="1"/>
          </p:cNvSpPr>
          <p:nvPr/>
        </p:nvSpPr>
        <p:spPr bwMode="auto">
          <a:xfrm>
            <a:off x="3597275" y="984250"/>
            <a:ext cx="2505075" cy="2932113"/>
          </a:xfrm>
          <a:prstGeom prst="rect">
            <a:avLst/>
          </a:prstGeom>
          <a:noFill/>
          <a:ln w="9525">
            <a:solidFill>
              <a:srgbClr val="E92605"/>
            </a:solidFill>
            <a:miter lim="800000"/>
            <a:headEnd/>
            <a:tailEnd/>
          </a:ln>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8" name="Rectangle 2"/>
          <p:cNvSpPr>
            <a:spLocks noGrp="1" noChangeArrowheads="1"/>
          </p:cNvSpPr>
          <p:nvPr>
            <p:ph type="title"/>
          </p:nvPr>
        </p:nvSpPr>
        <p:spPr>
          <a:xfrm>
            <a:off x="547688" y="0"/>
            <a:ext cx="8229600" cy="792163"/>
          </a:xfrm>
        </p:spPr>
        <p:txBody>
          <a:bodyPr/>
          <a:lstStyle/>
          <a:p>
            <a:pPr eaLnBrk="1" hangingPunct="1"/>
            <a:r>
              <a:rPr lang="en-US">
                <a:solidFill>
                  <a:srgbClr val="000000"/>
                </a:solidFill>
              </a:rPr>
              <a:t>Global and local representations</a:t>
            </a:r>
          </a:p>
        </p:txBody>
      </p:sp>
      <p:graphicFrame>
        <p:nvGraphicFramePr>
          <p:cNvPr id="95234" name="Object 2"/>
          <p:cNvGraphicFramePr>
            <a:graphicFrameLocks noChangeAspect="1"/>
          </p:cNvGraphicFramePr>
          <p:nvPr/>
        </p:nvGraphicFramePr>
        <p:xfrm>
          <a:off x="112713" y="3106738"/>
          <a:ext cx="2568575" cy="1979612"/>
        </p:xfrm>
        <a:graphic>
          <a:graphicData uri="http://schemas.openxmlformats.org/presentationml/2006/ole">
            <p:oleObj spid="_x0000_s41986" name="Image" r:id="rId4" imgW="7555556" imgH="5676190" progId="">
              <p:embed/>
            </p:oleObj>
          </a:graphicData>
        </a:graphic>
      </p:graphicFrame>
      <p:sp>
        <p:nvSpPr>
          <p:cNvPr id="95239" name="Text Box 4"/>
          <p:cNvSpPr txBox="1">
            <a:spLocks noChangeArrowheads="1"/>
          </p:cNvSpPr>
          <p:nvPr/>
        </p:nvSpPr>
        <p:spPr bwMode="auto">
          <a:xfrm>
            <a:off x="3138488" y="4511675"/>
            <a:ext cx="3600450" cy="641350"/>
          </a:xfrm>
          <a:prstGeom prst="rect">
            <a:avLst/>
          </a:prstGeom>
          <a:noFill/>
          <a:ln w="9525">
            <a:noFill/>
            <a:miter lim="800000"/>
            <a:headEnd/>
            <a:tailEnd/>
          </a:ln>
        </p:spPr>
        <p:txBody>
          <a:bodyPr wrap="none">
            <a:prstTxWarp prst="textNoShape">
              <a:avLst/>
            </a:prstTxWarp>
            <a:spAutoFit/>
          </a:bodyPr>
          <a:lstStyle/>
          <a:p>
            <a:pPr algn="ctr" eaLnBrk="1" hangingPunct="1"/>
            <a:r>
              <a:rPr lang="en-US" sz="1800">
                <a:solidFill>
                  <a:srgbClr val="000000"/>
                </a:solidFill>
                <a:ea typeface="Arial" charset="0"/>
                <a:cs typeface="Arial" charset="0"/>
              </a:rPr>
              <a:t>Image index: Summary statistics, </a:t>
            </a:r>
          </a:p>
          <a:p>
            <a:pPr algn="ctr" eaLnBrk="1" hangingPunct="1"/>
            <a:r>
              <a:rPr lang="en-US" sz="1800">
                <a:solidFill>
                  <a:srgbClr val="000000"/>
                </a:solidFill>
                <a:ea typeface="Arial" charset="0"/>
                <a:cs typeface="Arial" charset="0"/>
              </a:rPr>
              <a:t>configuration of textures</a:t>
            </a:r>
          </a:p>
        </p:txBody>
      </p:sp>
      <p:sp>
        <p:nvSpPr>
          <p:cNvPr id="95240" name="Text Box 5"/>
          <p:cNvSpPr txBox="1">
            <a:spLocks noChangeArrowheads="1"/>
          </p:cNvSpPr>
          <p:nvPr/>
        </p:nvSpPr>
        <p:spPr bwMode="auto">
          <a:xfrm>
            <a:off x="6861175" y="5629275"/>
            <a:ext cx="2136775" cy="36671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800">
                <a:solidFill>
                  <a:srgbClr val="000000"/>
                </a:solidFill>
                <a:ea typeface="Arial" charset="0"/>
                <a:cs typeface="Arial" charset="0"/>
              </a:rPr>
              <a:t>Urban street scene</a:t>
            </a:r>
          </a:p>
        </p:txBody>
      </p:sp>
      <p:sp>
        <p:nvSpPr>
          <p:cNvPr id="95241" name="Line 6"/>
          <p:cNvSpPr>
            <a:spLocks noChangeShapeType="1"/>
          </p:cNvSpPr>
          <p:nvPr/>
        </p:nvSpPr>
        <p:spPr bwMode="auto">
          <a:xfrm>
            <a:off x="6507163" y="5815013"/>
            <a:ext cx="417512" cy="0"/>
          </a:xfrm>
          <a:prstGeom prst="line">
            <a:avLst/>
          </a:prstGeom>
          <a:noFill/>
          <a:ln w="76200">
            <a:solidFill>
              <a:srgbClr val="000000"/>
            </a:solidFill>
            <a:round/>
            <a:headEnd/>
            <a:tailEnd type="triangle" w="med" len="med"/>
          </a:ln>
        </p:spPr>
        <p:txBody>
          <a:bodyPr>
            <a:prstTxWarp prst="textNoShape">
              <a:avLst/>
            </a:prstTxWarp>
          </a:bodyPr>
          <a:lstStyle/>
          <a:p>
            <a:endParaRPr lang="en-US"/>
          </a:p>
        </p:txBody>
      </p:sp>
      <p:sp>
        <p:nvSpPr>
          <p:cNvPr id="95242" name="Line 7"/>
          <p:cNvSpPr>
            <a:spLocks noChangeShapeType="1"/>
          </p:cNvSpPr>
          <p:nvPr/>
        </p:nvSpPr>
        <p:spPr bwMode="auto">
          <a:xfrm flipV="1">
            <a:off x="2882900" y="2841625"/>
            <a:ext cx="546100" cy="398463"/>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95243" name="Line 8"/>
          <p:cNvSpPr>
            <a:spLocks noChangeShapeType="1"/>
          </p:cNvSpPr>
          <p:nvPr/>
        </p:nvSpPr>
        <p:spPr bwMode="auto">
          <a:xfrm>
            <a:off x="2822575" y="4730750"/>
            <a:ext cx="476250" cy="496888"/>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95244" name="Rectangle 9"/>
          <p:cNvSpPr>
            <a:spLocks noChangeArrowheads="1"/>
          </p:cNvSpPr>
          <p:nvPr/>
        </p:nvSpPr>
        <p:spPr bwMode="auto">
          <a:xfrm>
            <a:off x="3457575" y="4446588"/>
            <a:ext cx="2990850" cy="2276475"/>
          </a:xfrm>
          <a:prstGeom prst="rect">
            <a:avLst/>
          </a:prstGeom>
          <a:noFill/>
          <a:ln w="9525">
            <a:noFill/>
            <a:miter lim="800000"/>
            <a:headEnd/>
            <a:tailEnd/>
          </a:ln>
        </p:spPr>
        <p:txBody>
          <a:bodyPr wrap="none" anchor="ctr">
            <a:prstTxWarp prst="textNoShape">
              <a:avLst/>
            </a:prstTxWarp>
          </a:bodyPr>
          <a:lstStyle/>
          <a:p>
            <a:pPr algn="ctr"/>
            <a:endParaRPr lang="en-US" sz="1800">
              <a:solidFill>
                <a:srgbClr val="000000"/>
              </a:solidFill>
            </a:endParaRPr>
          </a:p>
        </p:txBody>
      </p:sp>
      <p:pic>
        <p:nvPicPr>
          <p:cNvPr id="95245" name="Picture 10"/>
          <p:cNvPicPr>
            <a:picLocks noChangeAspect="1" noChangeArrowheads="1"/>
          </p:cNvPicPr>
          <p:nvPr/>
        </p:nvPicPr>
        <p:blipFill>
          <a:blip r:embed="rId5"/>
          <a:srcRect l="23517" t="23990" r="23892" b="49452"/>
          <a:stretch>
            <a:fillRect/>
          </a:stretch>
        </p:blipFill>
        <p:spPr bwMode="auto">
          <a:xfrm>
            <a:off x="4205288" y="6386513"/>
            <a:ext cx="576262" cy="288925"/>
          </a:xfrm>
          <a:prstGeom prst="rect">
            <a:avLst/>
          </a:prstGeom>
          <a:noFill/>
          <a:ln w="9525">
            <a:noFill/>
            <a:miter lim="800000"/>
            <a:headEnd/>
            <a:tailEnd/>
          </a:ln>
        </p:spPr>
      </p:pic>
      <p:sp>
        <p:nvSpPr>
          <p:cNvPr id="95246" name="Line 11"/>
          <p:cNvSpPr>
            <a:spLocks noChangeShapeType="1"/>
          </p:cNvSpPr>
          <p:nvPr/>
        </p:nvSpPr>
        <p:spPr bwMode="auto">
          <a:xfrm flipV="1">
            <a:off x="4210050" y="5330825"/>
            <a:ext cx="0" cy="1147763"/>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95247" name="Line 12"/>
          <p:cNvSpPr>
            <a:spLocks noChangeShapeType="1"/>
          </p:cNvSpPr>
          <p:nvPr/>
        </p:nvSpPr>
        <p:spPr bwMode="auto">
          <a:xfrm>
            <a:off x="4054475" y="6365875"/>
            <a:ext cx="197485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95248" name="Rectangle 13"/>
          <p:cNvSpPr>
            <a:spLocks noChangeArrowheads="1"/>
          </p:cNvSpPr>
          <p:nvPr/>
        </p:nvSpPr>
        <p:spPr bwMode="auto">
          <a:xfrm>
            <a:off x="4260850" y="5857875"/>
            <a:ext cx="190500" cy="500063"/>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95249" name="Rectangle 14"/>
          <p:cNvSpPr>
            <a:spLocks noChangeArrowheads="1"/>
          </p:cNvSpPr>
          <p:nvPr/>
        </p:nvSpPr>
        <p:spPr bwMode="auto">
          <a:xfrm>
            <a:off x="4546600" y="5589588"/>
            <a:ext cx="198438" cy="76835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95250" name="Rectangle 15"/>
          <p:cNvSpPr>
            <a:spLocks noChangeArrowheads="1"/>
          </p:cNvSpPr>
          <p:nvPr/>
        </p:nvSpPr>
        <p:spPr bwMode="auto">
          <a:xfrm>
            <a:off x="4811713" y="6124575"/>
            <a:ext cx="190500" cy="233363"/>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solidFill>
                <a:srgbClr val="000000"/>
              </a:solidFill>
            </a:endParaRPr>
          </a:p>
        </p:txBody>
      </p:sp>
      <p:sp>
        <p:nvSpPr>
          <p:cNvPr id="95251" name="Text Box 16"/>
          <p:cNvSpPr txBox="1">
            <a:spLocks noChangeArrowheads="1"/>
          </p:cNvSpPr>
          <p:nvPr/>
        </p:nvSpPr>
        <p:spPr bwMode="auto">
          <a:xfrm>
            <a:off x="5472113" y="6403975"/>
            <a:ext cx="741362" cy="276225"/>
          </a:xfrm>
          <a:prstGeom prst="rect">
            <a:avLst/>
          </a:prstGeom>
          <a:noFill/>
          <a:ln w="9525">
            <a:noFill/>
            <a:miter lim="800000"/>
            <a:headEnd/>
            <a:tailEnd/>
          </a:ln>
        </p:spPr>
        <p:txBody>
          <a:bodyPr wrap="none">
            <a:prstTxWarp prst="textNoShape">
              <a:avLst/>
            </a:prstTxWarp>
            <a:spAutoFit/>
          </a:bodyPr>
          <a:lstStyle/>
          <a:p>
            <a:r>
              <a:rPr lang="en-US" sz="1200">
                <a:solidFill>
                  <a:srgbClr val="000000"/>
                </a:solidFill>
              </a:rPr>
              <a:t>features</a:t>
            </a:r>
          </a:p>
        </p:txBody>
      </p:sp>
      <p:sp>
        <p:nvSpPr>
          <p:cNvPr id="95252" name="Text Box 17"/>
          <p:cNvSpPr txBox="1">
            <a:spLocks noChangeArrowheads="1"/>
          </p:cNvSpPr>
          <p:nvPr/>
        </p:nvSpPr>
        <p:spPr bwMode="auto">
          <a:xfrm>
            <a:off x="3406775" y="5762625"/>
            <a:ext cx="863600" cy="276225"/>
          </a:xfrm>
          <a:prstGeom prst="rect">
            <a:avLst/>
          </a:prstGeom>
          <a:noFill/>
          <a:ln w="9525">
            <a:noFill/>
            <a:miter lim="800000"/>
            <a:headEnd/>
            <a:tailEnd/>
          </a:ln>
        </p:spPr>
        <p:txBody>
          <a:bodyPr wrap="none">
            <a:prstTxWarp prst="textNoShape">
              <a:avLst/>
            </a:prstTxWarp>
            <a:spAutoFit/>
          </a:bodyPr>
          <a:lstStyle/>
          <a:p>
            <a:r>
              <a:rPr lang="en-US" sz="1200">
                <a:solidFill>
                  <a:srgbClr val="000000"/>
                </a:solidFill>
              </a:rPr>
              <a:t>histogram</a:t>
            </a:r>
          </a:p>
        </p:txBody>
      </p:sp>
      <p:graphicFrame>
        <p:nvGraphicFramePr>
          <p:cNvPr id="95235" name="Object 3"/>
          <p:cNvGraphicFramePr>
            <a:graphicFrameLocks noChangeAspect="1"/>
          </p:cNvGraphicFramePr>
          <p:nvPr/>
        </p:nvGraphicFramePr>
        <p:xfrm>
          <a:off x="3886200" y="2665413"/>
          <a:ext cx="596900" cy="377825"/>
        </p:xfrm>
        <a:graphic>
          <a:graphicData uri="http://schemas.openxmlformats.org/presentationml/2006/ole">
            <p:oleObj spid="_x0000_s41987" name="Image" r:id="rId6" imgW="7555556" imgH="5676190" progId="">
              <p:embed/>
            </p:oleObj>
          </a:graphicData>
        </a:graphic>
      </p:graphicFrame>
      <p:graphicFrame>
        <p:nvGraphicFramePr>
          <p:cNvPr id="95236" name="Object 4"/>
          <p:cNvGraphicFramePr>
            <a:graphicFrameLocks noChangeAspect="1"/>
          </p:cNvGraphicFramePr>
          <p:nvPr/>
        </p:nvGraphicFramePr>
        <p:xfrm>
          <a:off x="4716463" y="3074988"/>
          <a:ext cx="811212" cy="615950"/>
        </p:xfrm>
        <a:graphic>
          <a:graphicData uri="http://schemas.openxmlformats.org/presentationml/2006/ole">
            <p:oleObj spid="_x0000_s41988" name="Image" r:id="rId7" imgW="7555556" imgH="5676190" progId="">
              <p:embed/>
            </p:oleObj>
          </a:graphicData>
        </a:graphic>
      </p:graphicFrame>
      <p:sp>
        <p:nvSpPr>
          <p:cNvPr id="95253" name="Text Box 21"/>
          <p:cNvSpPr txBox="1">
            <a:spLocks noChangeArrowheads="1"/>
          </p:cNvSpPr>
          <p:nvPr/>
        </p:nvSpPr>
        <p:spPr bwMode="auto">
          <a:xfrm>
            <a:off x="4549775" y="1123950"/>
            <a:ext cx="971550" cy="366713"/>
          </a:xfrm>
          <a:prstGeom prst="rect">
            <a:avLst/>
          </a:prstGeom>
          <a:noFill/>
          <a:ln w="9525">
            <a:noFill/>
            <a:miter lim="800000"/>
            <a:headEnd/>
            <a:tailEnd/>
          </a:ln>
        </p:spPr>
        <p:txBody>
          <a:bodyPr wrap="none">
            <a:prstTxWarp prst="textNoShape">
              <a:avLst/>
            </a:prstTxWarp>
            <a:spAutoFit/>
          </a:bodyPr>
          <a:lstStyle/>
          <a:p>
            <a:pPr eaLnBrk="1" hangingPunct="1"/>
            <a:r>
              <a:rPr lang="en-US" sz="1800">
                <a:solidFill>
                  <a:srgbClr val="000000"/>
                </a:solidFill>
                <a:ea typeface="Arial" charset="0"/>
                <a:cs typeface="Arial" charset="0"/>
              </a:rPr>
              <a:t>building</a:t>
            </a:r>
          </a:p>
        </p:txBody>
      </p:sp>
      <p:sp>
        <p:nvSpPr>
          <p:cNvPr id="95254" name="Text Box 22"/>
          <p:cNvSpPr txBox="1">
            <a:spLocks noChangeArrowheads="1"/>
          </p:cNvSpPr>
          <p:nvPr/>
        </p:nvSpPr>
        <p:spPr bwMode="auto">
          <a:xfrm>
            <a:off x="4046538" y="2381250"/>
            <a:ext cx="501650" cy="366713"/>
          </a:xfrm>
          <a:prstGeom prst="rect">
            <a:avLst/>
          </a:prstGeom>
          <a:noFill/>
          <a:ln w="9525">
            <a:noFill/>
            <a:miter lim="800000"/>
            <a:headEnd/>
            <a:tailEnd/>
          </a:ln>
        </p:spPr>
        <p:txBody>
          <a:bodyPr wrap="none">
            <a:prstTxWarp prst="textNoShape">
              <a:avLst/>
            </a:prstTxWarp>
            <a:spAutoFit/>
          </a:bodyPr>
          <a:lstStyle/>
          <a:p>
            <a:pPr eaLnBrk="1" hangingPunct="1"/>
            <a:r>
              <a:rPr lang="en-US" sz="1800">
                <a:solidFill>
                  <a:srgbClr val="000000"/>
                </a:solidFill>
                <a:ea typeface="Arial" charset="0"/>
                <a:cs typeface="Arial" charset="0"/>
              </a:rPr>
              <a:t>car</a:t>
            </a:r>
          </a:p>
        </p:txBody>
      </p:sp>
      <p:sp>
        <p:nvSpPr>
          <p:cNvPr id="95255" name="Text Box 23"/>
          <p:cNvSpPr txBox="1">
            <a:spLocks noChangeArrowheads="1"/>
          </p:cNvSpPr>
          <p:nvPr/>
        </p:nvSpPr>
        <p:spPr bwMode="auto">
          <a:xfrm>
            <a:off x="4587875" y="2762250"/>
            <a:ext cx="1060450" cy="366713"/>
          </a:xfrm>
          <a:prstGeom prst="rect">
            <a:avLst/>
          </a:prstGeom>
          <a:noFill/>
          <a:ln w="9525">
            <a:noFill/>
            <a:miter lim="800000"/>
            <a:headEnd/>
            <a:tailEnd/>
          </a:ln>
        </p:spPr>
        <p:txBody>
          <a:bodyPr wrap="none">
            <a:prstTxWarp prst="textNoShape">
              <a:avLst/>
            </a:prstTxWarp>
            <a:spAutoFit/>
          </a:bodyPr>
          <a:lstStyle/>
          <a:p>
            <a:pPr eaLnBrk="1" hangingPunct="1"/>
            <a:r>
              <a:rPr lang="en-US" sz="1800">
                <a:solidFill>
                  <a:srgbClr val="000000"/>
                </a:solidFill>
                <a:ea typeface="Arial" charset="0"/>
                <a:cs typeface="Arial" charset="0"/>
              </a:rPr>
              <a:t>sidewalk</a:t>
            </a:r>
          </a:p>
        </p:txBody>
      </p:sp>
      <p:sp>
        <p:nvSpPr>
          <p:cNvPr id="95256" name="Text Box 24"/>
          <p:cNvSpPr txBox="1">
            <a:spLocks noChangeArrowheads="1"/>
          </p:cNvSpPr>
          <p:nvPr/>
        </p:nvSpPr>
        <p:spPr bwMode="auto">
          <a:xfrm>
            <a:off x="6599238" y="2346325"/>
            <a:ext cx="2136775" cy="36671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800">
                <a:solidFill>
                  <a:srgbClr val="000000"/>
                </a:solidFill>
                <a:ea typeface="Arial" charset="0"/>
                <a:cs typeface="Arial" charset="0"/>
              </a:rPr>
              <a:t>Urban street scene</a:t>
            </a:r>
          </a:p>
        </p:txBody>
      </p:sp>
      <p:sp>
        <p:nvSpPr>
          <p:cNvPr id="95257" name="Line 25"/>
          <p:cNvSpPr>
            <a:spLocks noChangeShapeType="1"/>
          </p:cNvSpPr>
          <p:nvPr/>
        </p:nvSpPr>
        <p:spPr bwMode="auto">
          <a:xfrm>
            <a:off x="6084888" y="2557463"/>
            <a:ext cx="417512" cy="0"/>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95258" name="Rectangle 26"/>
          <p:cNvSpPr>
            <a:spLocks noChangeArrowheads="1"/>
          </p:cNvSpPr>
          <p:nvPr/>
        </p:nvSpPr>
        <p:spPr bwMode="auto">
          <a:xfrm>
            <a:off x="3597275" y="984250"/>
            <a:ext cx="2505075" cy="2932113"/>
          </a:xfrm>
          <a:prstGeom prst="rect">
            <a:avLst/>
          </a:prstGeom>
          <a:noFill/>
          <a:ln w="9525">
            <a:solidFill>
              <a:srgbClr val="E92605"/>
            </a:solidFill>
            <a:miter lim="800000"/>
            <a:headEnd/>
            <a:tailEnd/>
          </a:ln>
        </p:spPr>
        <p:txBody>
          <a:bodyPr wrap="none" anchor="ctr">
            <a:prstTxWarp prst="textNoShape">
              <a:avLst/>
            </a:prstTxWarp>
          </a:bodyPr>
          <a:lstStyle/>
          <a:p>
            <a:endParaRPr lang="en-US">
              <a:solidFill>
                <a:srgbClr val="000000"/>
              </a:solidFill>
            </a:endParaRPr>
          </a:p>
        </p:txBody>
      </p:sp>
      <p:graphicFrame>
        <p:nvGraphicFramePr>
          <p:cNvPr id="95237" name="Object 5"/>
          <p:cNvGraphicFramePr>
            <a:graphicFrameLocks noChangeAspect="1"/>
          </p:cNvGraphicFramePr>
          <p:nvPr/>
        </p:nvGraphicFramePr>
        <p:xfrm>
          <a:off x="4479925" y="1600200"/>
          <a:ext cx="1193800" cy="914400"/>
        </p:xfrm>
        <a:graphic>
          <a:graphicData uri="http://schemas.openxmlformats.org/presentationml/2006/ole">
            <p:oleObj spid="_x0000_s41989" name="Image" r:id="rId8" imgW="7555556" imgH="5676190" progId="">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solidFill>
                  <a:srgbClr val="000000"/>
                </a:solidFill>
              </a:rPr>
              <a:t>Global scene representations</a:t>
            </a:r>
          </a:p>
        </p:txBody>
      </p:sp>
      <p:sp>
        <p:nvSpPr>
          <p:cNvPr id="101379" name="Text Box 3"/>
          <p:cNvSpPr txBox="1">
            <a:spLocks noChangeArrowheads="1"/>
          </p:cNvSpPr>
          <p:nvPr/>
        </p:nvSpPr>
        <p:spPr bwMode="auto">
          <a:xfrm>
            <a:off x="508000" y="6275388"/>
            <a:ext cx="8026400" cy="366712"/>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800">
                <a:solidFill>
                  <a:srgbClr val="000000"/>
                </a:solidFill>
                <a:ea typeface="Arial" charset="0"/>
                <a:cs typeface="Arial" charset="0"/>
              </a:rPr>
              <a:t>Spatial structure is important in order to provide context for object localization</a:t>
            </a:r>
          </a:p>
        </p:txBody>
      </p:sp>
      <p:pic>
        <p:nvPicPr>
          <p:cNvPr id="101380" name="Picture 4" descr="DaVinci_face_only"/>
          <p:cNvPicPr>
            <a:picLocks noChangeAspect="1" noChangeArrowheads="1"/>
          </p:cNvPicPr>
          <p:nvPr/>
        </p:nvPicPr>
        <p:blipFill>
          <a:blip r:embed="rId3"/>
          <a:srcRect/>
          <a:stretch>
            <a:fillRect/>
          </a:stretch>
        </p:blipFill>
        <p:spPr bwMode="auto">
          <a:xfrm>
            <a:off x="558800" y="1530350"/>
            <a:ext cx="1128713" cy="1397000"/>
          </a:xfrm>
          <a:prstGeom prst="rect">
            <a:avLst/>
          </a:prstGeom>
          <a:noFill/>
          <a:ln w="9525">
            <a:noFill/>
            <a:miter lim="800000"/>
            <a:headEnd/>
            <a:tailEnd/>
          </a:ln>
        </p:spPr>
      </p:pic>
      <p:grpSp>
        <p:nvGrpSpPr>
          <p:cNvPr id="2" name="Group 5"/>
          <p:cNvGrpSpPr>
            <a:grpSpLocks/>
          </p:cNvGrpSpPr>
          <p:nvPr/>
        </p:nvGrpSpPr>
        <p:grpSpPr bwMode="auto">
          <a:xfrm>
            <a:off x="2316163" y="1384300"/>
            <a:ext cx="1179512" cy="1731963"/>
            <a:chOff x="3072" y="1008"/>
            <a:chExt cx="2274" cy="3168"/>
          </a:xfrm>
        </p:grpSpPr>
        <p:pic>
          <p:nvPicPr>
            <p:cNvPr id="101397" name="Picture 6" descr="lunch-bagtrans"/>
            <p:cNvPicPr>
              <a:picLocks noChangeAspect="1" noChangeArrowheads="1"/>
            </p:cNvPicPr>
            <p:nvPr/>
          </p:nvPicPr>
          <p:blipFill>
            <a:blip r:embed="rId4"/>
            <a:srcRect/>
            <a:stretch>
              <a:fillRect/>
            </a:stretch>
          </p:blipFill>
          <p:spPr bwMode="auto">
            <a:xfrm>
              <a:off x="3072" y="1008"/>
              <a:ext cx="2274" cy="3168"/>
            </a:xfrm>
            <a:prstGeom prst="rect">
              <a:avLst/>
            </a:prstGeom>
            <a:noFill/>
            <a:ln w="9525">
              <a:noFill/>
              <a:miter lim="800000"/>
              <a:headEnd/>
              <a:tailEnd/>
            </a:ln>
          </p:spPr>
        </p:pic>
        <p:pic>
          <p:nvPicPr>
            <p:cNvPr id="101398" name="Picture 7" descr="ermine"/>
            <p:cNvPicPr>
              <a:picLocks noChangeAspect="1" noChangeArrowheads="1"/>
            </p:cNvPicPr>
            <p:nvPr/>
          </p:nvPicPr>
          <p:blipFill>
            <a:blip r:embed="rId5"/>
            <a:srcRect l="49399" t="22293" r="38898" b="71706"/>
            <a:stretch>
              <a:fillRect/>
            </a:stretch>
          </p:blipFill>
          <p:spPr bwMode="auto">
            <a:xfrm>
              <a:off x="4560" y="3072"/>
              <a:ext cx="480" cy="336"/>
            </a:xfrm>
            <a:prstGeom prst="rect">
              <a:avLst/>
            </a:prstGeom>
            <a:noFill/>
            <a:ln w="9525">
              <a:noFill/>
              <a:miter lim="800000"/>
              <a:headEnd/>
              <a:tailEnd/>
            </a:ln>
          </p:spPr>
        </p:pic>
        <p:pic>
          <p:nvPicPr>
            <p:cNvPr id="101399" name="Picture 8" descr="ermine"/>
            <p:cNvPicPr>
              <a:picLocks noChangeAspect="1" noChangeArrowheads="1"/>
            </p:cNvPicPr>
            <p:nvPr/>
          </p:nvPicPr>
          <p:blipFill>
            <a:blip r:embed="rId5"/>
            <a:srcRect l="57591" t="4288" r="29535" b="88853"/>
            <a:stretch>
              <a:fillRect/>
            </a:stretch>
          </p:blipFill>
          <p:spPr bwMode="auto">
            <a:xfrm>
              <a:off x="4224" y="1632"/>
              <a:ext cx="432" cy="314"/>
            </a:xfrm>
            <a:prstGeom prst="rect">
              <a:avLst/>
            </a:prstGeom>
            <a:noFill/>
            <a:ln w="9525">
              <a:noFill/>
              <a:miter lim="800000"/>
              <a:headEnd/>
              <a:tailEnd/>
            </a:ln>
          </p:spPr>
        </p:pic>
        <p:pic>
          <p:nvPicPr>
            <p:cNvPr id="101400" name="Picture 9" descr="ermine"/>
            <p:cNvPicPr>
              <a:picLocks noChangeAspect="1" noChangeArrowheads="1"/>
            </p:cNvPicPr>
            <p:nvPr/>
          </p:nvPicPr>
          <p:blipFill>
            <a:blip r:embed="rId5"/>
            <a:srcRect l="43547" t="38583" r="43579" b="54558"/>
            <a:stretch>
              <a:fillRect/>
            </a:stretch>
          </p:blipFill>
          <p:spPr bwMode="auto">
            <a:xfrm>
              <a:off x="3360" y="3120"/>
              <a:ext cx="432" cy="314"/>
            </a:xfrm>
            <a:prstGeom prst="rect">
              <a:avLst/>
            </a:prstGeom>
            <a:noFill/>
            <a:ln w="9525">
              <a:noFill/>
              <a:miter lim="800000"/>
              <a:headEnd/>
              <a:tailEnd/>
            </a:ln>
          </p:spPr>
        </p:pic>
        <p:pic>
          <p:nvPicPr>
            <p:cNvPr id="101401" name="Picture 10" descr="ermine"/>
            <p:cNvPicPr>
              <a:picLocks noChangeAspect="1" noChangeArrowheads="1"/>
            </p:cNvPicPr>
            <p:nvPr/>
          </p:nvPicPr>
          <p:blipFill>
            <a:blip r:embed="rId5"/>
            <a:srcRect l="38866" t="15433" r="51772" b="79422"/>
            <a:stretch>
              <a:fillRect/>
            </a:stretch>
          </p:blipFill>
          <p:spPr bwMode="auto">
            <a:xfrm>
              <a:off x="4416" y="2496"/>
              <a:ext cx="384" cy="288"/>
            </a:xfrm>
            <a:prstGeom prst="rect">
              <a:avLst/>
            </a:prstGeom>
            <a:noFill/>
            <a:ln w="9525">
              <a:noFill/>
              <a:miter lim="800000"/>
              <a:headEnd/>
              <a:tailEnd/>
            </a:ln>
          </p:spPr>
        </p:pic>
        <p:pic>
          <p:nvPicPr>
            <p:cNvPr id="101402" name="Picture 11" descr="ermine"/>
            <p:cNvPicPr>
              <a:picLocks noChangeAspect="1" noChangeArrowheads="1"/>
            </p:cNvPicPr>
            <p:nvPr/>
          </p:nvPicPr>
          <p:blipFill>
            <a:blip r:embed="rId5"/>
            <a:srcRect l="58762" t="14577" r="31876" b="79422"/>
            <a:stretch>
              <a:fillRect/>
            </a:stretch>
          </p:blipFill>
          <p:spPr bwMode="auto">
            <a:xfrm>
              <a:off x="3840" y="2544"/>
              <a:ext cx="384" cy="336"/>
            </a:xfrm>
            <a:prstGeom prst="rect">
              <a:avLst/>
            </a:prstGeom>
            <a:noFill/>
            <a:ln w="9525">
              <a:noFill/>
              <a:miter lim="800000"/>
              <a:headEnd/>
              <a:tailEnd/>
            </a:ln>
          </p:spPr>
        </p:pic>
        <p:pic>
          <p:nvPicPr>
            <p:cNvPr id="101403" name="Picture 12" descr="ermine"/>
            <p:cNvPicPr>
              <a:picLocks noChangeAspect="1" noChangeArrowheads="1"/>
            </p:cNvPicPr>
            <p:nvPr/>
          </p:nvPicPr>
          <p:blipFill>
            <a:blip r:embed="rId5"/>
            <a:srcRect l="56421" t="32582" r="31876" b="62274"/>
            <a:stretch>
              <a:fillRect/>
            </a:stretch>
          </p:blipFill>
          <p:spPr bwMode="auto">
            <a:xfrm>
              <a:off x="4368" y="3600"/>
              <a:ext cx="480" cy="288"/>
            </a:xfrm>
            <a:prstGeom prst="rect">
              <a:avLst/>
            </a:prstGeom>
            <a:noFill/>
            <a:ln w="9525">
              <a:noFill/>
              <a:miter lim="800000"/>
              <a:headEnd/>
              <a:tailEnd/>
            </a:ln>
          </p:spPr>
        </p:pic>
        <p:pic>
          <p:nvPicPr>
            <p:cNvPr id="101404" name="Picture 13" descr="ermine"/>
            <p:cNvPicPr>
              <a:picLocks noChangeAspect="1" noChangeArrowheads="1"/>
            </p:cNvPicPr>
            <p:nvPr/>
          </p:nvPicPr>
          <p:blipFill>
            <a:blip r:embed="rId5"/>
            <a:srcRect l="58762" t="27437" r="31876" b="67418"/>
            <a:stretch>
              <a:fillRect/>
            </a:stretch>
          </p:blipFill>
          <p:spPr bwMode="auto">
            <a:xfrm>
              <a:off x="4512" y="2064"/>
              <a:ext cx="384" cy="288"/>
            </a:xfrm>
            <a:prstGeom prst="rect">
              <a:avLst/>
            </a:prstGeom>
            <a:noFill/>
            <a:ln w="9525">
              <a:noFill/>
              <a:miter lim="800000"/>
              <a:headEnd/>
              <a:tailEnd/>
            </a:ln>
          </p:spPr>
        </p:pic>
        <p:pic>
          <p:nvPicPr>
            <p:cNvPr id="101405" name="Picture 14" descr="ermine"/>
            <p:cNvPicPr>
              <a:picLocks noChangeAspect="1" noChangeArrowheads="1"/>
            </p:cNvPicPr>
            <p:nvPr/>
          </p:nvPicPr>
          <p:blipFill>
            <a:blip r:embed="rId5"/>
            <a:srcRect l="59932" t="23151" r="31876" b="71706"/>
            <a:stretch>
              <a:fillRect/>
            </a:stretch>
          </p:blipFill>
          <p:spPr bwMode="auto">
            <a:xfrm>
              <a:off x="4032" y="3024"/>
              <a:ext cx="336" cy="288"/>
            </a:xfrm>
            <a:prstGeom prst="rect">
              <a:avLst/>
            </a:prstGeom>
            <a:noFill/>
            <a:ln w="9525">
              <a:noFill/>
              <a:miter lim="800000"/>
              <a:headEnd/>
              <a:tailEnd/>
            </a:ln>
          </p:spPr>
        </p:pic>
        <p:pic>
          <p:nvPicPr>
            <p:cNvPr id="101406" name="Picture 15" descr="ermine"/>
            <p:cNvPicPr>
              <a:picLocks noChangeAspect="1" noChangeArrowheads="1"/>
            </p:cNvPicPr>
            <p:nvPr/>
          </p:nvPicPr>
          <p:blipFill>
            <a:blip r:embed="rId5"/>
            <a:srcRect l="47058" t="24008" r="45920" b="63130"/>
            <a:stretch>
              <a:fillRect/>
            </a:stretch>
          </p:blipFill>
          <p:spPr bwMode="auto">
            <a:xfrm>
              <a:off x="3792" y="1680"/>
              <a:ext cx="288" cy="720"/>
            </a:xfrm>
            <a:prstGeom prst="rect">
              <a:avLst/>
            </a:prstGeom>
            <a:noFill/>
            <a:ln w="9525">
              <a:noFill/>
              <a:miter lim="800000"/>
              <a:headEnd/>
              <a:tailEnd/>
            </a:ln>
          </p:spPr>
        </p:pic>
        <p:pic>
          <p:nvPicPr>
            <p:cNvPr id="101407" name="Picture 16" descr="ermine"/>
            <p:cNvPicPr>
              <a:picLocks noChangeAspect="1" noChangeArrowheads="1"/>
            </p:cNvPicPr>
            <p:nvPr/>
          </p:nvPicPr>
          <p:blipFill>
            <a:blip r:embed="rId5"/>
            <a:srcRect l="50569" t="17148" r="37727" b="76851"/>
            <a:stretch>
              <a:fillRect/>
            </a:stretch>
          </p:blipFill>
          <p:spPr bwMode="auto">
            <a:xfrm>
              <a:off x="3648" y="3552"/>
              <a:ext cx="480" cy="336"/>
            </a:xfrm>
            <a:prstGeom prst="rect">
              <a:avLst/>
            </a:prstGeom>
            <a:noFill/>
            <a:ln w="9525">
              <a:noFill/>
              <a:miter lim="800000"/>
              <a:headEnd/>
              <a:tailEnd/>
            </a:ln>
          </p:spPr>
        </p:pic>
      </p:grpSp>
      <p:sp>
        <p:nvSpPr>
          <p:cNvPr id="101382" name="Line 17"/>
          <p:cNvSpPr>
            <a:spLocks noChangeShapeType="1"/>
          </p:cNvSpPr>
          <p:nvPr/>
        </p:nvSpPr>
        <p:spPr bwMode="auto">
          <a:xfrm>
            <a:off x="1749425" y="2236788"/>
            <a:ext cx="373063" cy="0"/>
          </a:xfrm>
          <a:prstGeom prst="line">
            <a:avLst/>
          </a:prstGeom>
          <a:noFill/>
          <a:ln w="38100">
            <a:solidFill>
              <a:srgbClr val="333300"/>
            </a:solidFill>
            <a:round/>
            <a:headEnd/>
            <a:tailEnd type="triangle" w="lg" len="med"/>
          </a:ln>
        </p:spPr>
        <p:txBody>
          <a:bodyPr>
            <a:prstTxWarp prst="textNoShape">
              <a:avLst/>
            </a:prstTxWarp>
          </a:bodyPr>
          <a:lstStyle/>
          <a:p>
            <a:endParaRPr lang="en-US"/>
          </a:p>
        </p:txBody>
      </p:sp>
      <p:sp>
        <p:nvSpPr>
          <p:cNvPr id="101383" name="Text Box 18"/>
          <p:cNvSpPr txBox="1">
            <a:spLocks noChangeArrowheads="1"/>
          </p:cNvSpPr>
          <p:nvPr/>
        </p:nvSpPr>
        <p:spPr bwMode="auto">
          <a:xfrm>
            <a:off x="279400" y="3032125"/>
            <a:ext cx="2768600" cy="523875"/>
          </a:xfrm>
          <a:prstGeom prst="rect">
            <a:avLst/>
          </a:prstGeom>
          <a:noFill/>
          <a:ln w="9525">
            <a:noFill/>
            <a:miter lim="800000"/>
            <a:headEnd/>
            <a:tailEnd/>
          </a:ln>
        </p:spPr>
        <p:txBody>
          <a:bodyPr wrap="none">
            <a:prstTxWarp prst="textNoShape">
              <a:avLst/>
            </a:prstTxWarp>
            <a:spAutoFit/>
          </a:bodyPr>
          <a:lstStyle/>
          <a:p>
            <a:pPr eaLnBrk="1" hangingPunct="1"/>
            <a:r>
              <a:rPr lang="en-US" sz="1400">
                <a:solidFill>
                  <a:srgbClr val="000000"/>
                </a:solidFill>
                <a:ea typeface="Arial" charset="0"/>
                <a:cs typeface="Arial" charset="0"/>
              </a:rPr>
              <a:t>Sivic et. al., ICCV 2005</a:t>
            </a:r>
          </a:p>
          <a:p>
            <a:pPr eaLnBrk="1" hangingPunct="1"/>
            <a:r>
              <a:rPr lang="en-US" sz="1400">
                <a:solidFill>
                  <a:srgbClr val="000000"/>
                </a:solidFill>
                <a:ea typeface="Arial" charset="0"/>
                <a:cs typeface="Arial" charset="0"/>
              </a:rPr>
              <a:t>Fei-Fei and Perona, CVPR 2005</a:t>
            </a:r>
          </a:p>
        </p:txBody>
      </p:sp>
      <p:sp>
        <p:nvSpPr>
          <p:cNvPr id="101384" name="Rectangle 19"/>
          <p:cNvSpPr>
            <a:spLocks noChangeArrowheads="1"/>
          </p:cNvSpPr>
          <p:nvPr/>
        </p:nvSpPr>
        <p:spPr bwMode="auto">
          <a:xfrm>
            <a:off x="257175" y="976313"/>
            <a:ext cx="2262188" cy="519112"/>
          </a:xfrm>
          <a:prstGeom prst="rect">
            <a:avLst/>
          </a:prstGeom>
          <a:noFill/>
          <a:ln w="9525">
            <a:noFill/>
            <a:miter lim="800000"/>
            <a:headEnd/>
            <a:tailEnd/>
          </a:ln>
        </p:spPr>
        <p:txBody>
          <a:bodyPr wrap="none">
            <a:prstTxWarp prst="textNoShape">
              <a:avLst/>
            </a:prstTxWarp>
            <a:spAutoFit/>
          </a:bodyPr>
          <a:lstStyle/>
          <a:p>
            <a:pPr eaLnBrk="1" hangingPunct="1">
              <a:spcBef>
                <a:spcPct val="20000"/>
              </a:spcBef>
            </a:pPr>
            <a:r>
              <a:rPr lang="en-US" sz="2800">
                <a:solidFill>
                  <a:srgbClr val="000000"/>
                </a:solidFill>
                <a:ea typeface="Arial" charset="0"/>
                <a:cs typeface="Arial" charset="0"/>
              </a:rPr>
              <a:t>Bag of words</a:t>
            </a:r>
          </a:p>
        </p:txBody>
      </p:sp>
      <p:sp>
        <p:nvSpPr>
          <p:cNvPr id="101385" name="Rectangle 20"/>
          <p:cNvSpPr>
            <a:spLocks noChangeArrowheads="1"/>
          </p:cNvSpPr>
          <p:nvPr/>
        </p:nvSpPr>
        <p:spPr bwMode="auto">
          <a:xfrm>
            <a:off x="4219575" y="938213"/>
            <a:ext cx="4560888" cy="519112"/>
          </a:xfrm>
          <a:prstGeom prst="rect">
            <a:avLst/>
          </a:prstGeom>
          <a:noFill/>
          <a:ln w="9525">
            <a:noFill/>
            <a:miter lim="800000"/>
            <a:headEnd/>
            <a:tailEnd/>
          </a:ln>
        </p:spPr>
        <p:txBody>
          <a:bodyPr wrap="none">
            <a:prstTxWarp prst="textNoShape">
              <a:avLst/>
            </a:prstTxWarp>
            <a:spAutoFit/>
          </a:bodyPr>
          <a:lstStyle/>
          <a:p>
            <a:pPr eaLnBrk="1" hangingPunct="1">
              <a:spcBef>
                <a:spcPct val="20000"/>
              </a:spcBef>
            </a:pPr>
            <a:r>
              <a:rPr lang="en-US" sz="2800">
                <a:solidFill>
                  <a:srgbClr val="000000"/>
                </a:solidFill>
                <a:ea typeface="Arial" charset="0"/>
                <a:cs typeface="Arial" charset="0"/>
              </a:rPr>
              <a:t>Spatially organized textures</a:t>
            </a:r>
          </a:p>
        </p:txBody>
      </p:sp>
      <p:sp>
        <p:nvSpPr>
          <p:cNvPr id="101386" name="Rectangle 21"/>
          <p:cNvSpPr>
            <a:spLocks noChangeArrowheads="1"/>
          </p:cNvSpPr>
          <p:nvPr/>
        </p:nvSpPr>
        <p:spPr bwMode="auto">
          <a:xfrm>
            <a:off x="193675" y="3617913"/>
            <a:ext cx="3570288" cy="519112"/>
          </a:xfrm>
          <a:prstGeom prst="rect">
            <a:avLst/>
          </a:prstGeom>
          <a:noFill/>
          <a:ln w="9525">
            <a:noFill/>
            <a:miter lim="800000"/>
            <a:headEnd/>
            <a:tailEnd/>
          </a:ln>
        </p:spPr>
        <p:txBody>
          <a:bodyPr wrap="none">
            <a:prstTxWarp prst="textNoShape">
              <a:avLst/>
            </a:prstTxWarp>
            <a:spAutoFit/>
          </a:bodyPr>
          <a:lstStyle/>
          <a:p>
            <a:pPr eaLnBrk="1" hangingPunct="1">
              <a:spcBef>
                <a:spcPct val="20000"/>
              </a:spcBef>
            </a:pPr>
            <a:r>
              <a:rPr lang="en-US" sz="2800">
                <a:solidFill>
                  <a:srgbClr val="000000"/>
                </a:solidFill>
                <a:ea typeface="Arial" charset="0"/>
                <a:cs typeface="Arial" charset="0"/>
              </a:rPr>
              <a:t>Non localized textons</a:t>
            </a:r>
          </a:p>
        </p:txBody>
      </p:sp>
      <p:pic>
        <p:nvPicPr>
          <p:cNvPr id="101387" name="Picture 22"/>
          <p:cNvPicPr>
            <a:picLocks noChangeAspect="1" noChangeArrowheads="1"/>
          </p:cNvPicPr>
          <p:nvPr/>
        </p:nvPicPr>
        <p:blipFill>
          <a:blip r:embed="rId6"/>
          <a:srcRect/>
          <a:stretch>
            <a:fillRect/>
          </a:stretch>
        </p:blipFill>
        <p:spPr bwMode="auto">
          <a:xfrm>
            <a:off x="4408488" y="3325813"/>
            <a:ext cx="4249737" cy="2343150"/>
          </a:xfrm>
          <a:prstGeom prst="rect">
            <a:avLst/>
          </a:prstGeom>
          <a:noFill/>
          <a:ln w="9525">
            <a:noFill/>
            <a:miter lim="800000"/>
            <a:headEnd/>
            <a:tailEnd/>
          </a:ln>
        </p:spPr>
      </p:pic>
      <p:sp>
        <p:nvSpPr>
          <p:cNvPr id="101388" name="Rectangle 23"/>
          <p:cNvSpPr>
            <a:spLocks noChangeArrowheads="1"/>
          </p:cNvSpPr>
          <p:nvPr/>
        </p:nvSpPr>
        <p:spPr bwMode="auto">
          <a:xfrm>
            <a:off x="4384675" y="5664200"/>
            <a:ext cx="2609850" cy="307975"/>
          </a:xfrm>
          <a:prstGeom prst="rect">
            <a:avLst/>
          </a:prstGeom>
          <a:noFill/>
          <a:ln w="9525">
            <a:noFill/>
            <a:miter lim="800000"/>
            <a:headEnd/>
            <a:tailEnd/>
          </a:ln>
        </p:spPr>
        <p:txBody>
          <a:bodyPr wrap="none" anchor="ctr">
            <a:prstTxWarp prst="textNoShape">
              <a:avLst/>
            </a:prstTxWarp>
            <a:spAutoFit/>
          </a:bodyPr>
          <a:lstStyle/>
          <a:p>
            <a:pPr eaLnBrk="1" hangingPunct="1"/>
            <a:r>
              <a:rPr lang="en-US" sz="1400">
                <a:solidFill>
                  <a:srgbClr val="000000"/>
                </a:solidFill>
                <a:ea typeface="Arial" charset="0"/>
                <a:cs typeface="Arial" charset="0"/>
              </a:rPr>
              <a:t>S. Lazebnik, et al, CVPR 2006</a:t>
            </a:r>
          </a:p>
        </p:txBody>
      </p:sp>
      <p:pic>
        <p:nvPicPr>
          <p:cNvPr id="101389" name="Picture 24"/>
          <p:cNvPicPr>
            <a:picLocks noChangeAspect="1" noChangeArrowheads="1"/>
          </p:cNvPicPr>
          <p:nvPr/>
        </p:nvPicPr>
        <p:blipFill>
          <a:blip r:embed="rId7"/>
          <a:srcRect b="3085"/>
          <a:stretch>
            <a:fillRect/>
          </a:stretch>
        </p:blipFill>
        <p:spPr bwMode="auto">
          <a:xfrm>
            <a:off x="241300" y="4068763"/>
            <a:ext cx="3579813" cy="1196975"/>
          </a:xfrm>
          <a:prstGeom prst="rect">
            <a:avLst/>
          </a:prstGeom>
          <a:noFill/>
          <a:ln w="12700">
            <a:noFill/>
            <a:miter lim="800000"/>
            <a:headEnd type="none" w="sm" len="sm"/>
            <a:tailEnd type="none" w="sm" len="sm"/>
          </a:ln>
        </p:spPr>
      </p:pic>
      <p:sp>
        <p:nvSpPr>
          <p:cNvPr id="101390" name="Rectangle 25"/>
          <p:cNvSpPr>
            <a:spLocks noChangeArrowheads="1"/>
          </p:cNvSpPr>
          <p:nvPr/>
        </p:nvSpPr>
        <p:spPr bwMode="auto">
          <a:xfrm>
            <a:off x="295275" y="5397500"/>
            <a:ext cx="3132138" cy="304800"/>
          </a:xfrm>
          <a:prstGeom prst="rect">
            <a:avLst/>
          </a:prstGeom>
          <a:noFill/>
          <a:ln w="9525">
            <a:noFill/>
            <a:miter lim="800000"/>
            <a:headEnd/>
            <a:tailEnd/>
          </a:ln>
        </p:spPr>
        <p:txBody>
          <a:bodyPr anchor="ctr">
            <a:prstTxWarp prst="textNoShape">
              <a:avLst/>
            </a:prstTxWarp>
            <a:spAutoFit/>
          </a:bodyPr>
          <a:lstStyle/>
          <a:p>
            <a:pPr eaLnBrk="1" hangingPunct="1"/>
            <a:r>
              <a:rPr lang="en-US" sz="1400">
                <a:solidFill>
                  <a:srgbClr val="000000"/>
                </a:solidFill>
                <a:ea typeface="Arial" charset="0"/>
                <a:cs typeface="Arial" charset="0"/>
              </a:rPr>
              <a:t>Walker, Malik. Vision Research 2004 </a:t>
            </a:r>
          </a:p>
        </p:txBody>
      </p:sp>
      <p:sp>
        <p:nvSpPr>
          <p:cNvPr id="101391" name="Text Box 26"/>
          <p:cNvSpPr txBox="1">
            <a:spLocks noChangeArrowheads="1"/>
          </p:cNvSpPr>
          <p:nvPr/>
        </p:nvSpPr>
        <p:spPr bwMode="auto">
          <a:xfrm>
            <a:off x="8201025" y="5313363"/>
            <a:ext cx="641350" cy="641350"/>
          </a:xfrm>
          <a:prstGeom prst="rect">
            <a:avLst/>
          </a:prstGeom>
          <a:noFill/>
          <a:ln w="9525">
            <a:noFill/>
            <a:miter lim="800000"/>
            <a:headEnd/>
            <a:tailEnd/>
          </a:ln>
        </p:spPr>
        <p:txBody>
          <a:bodyPr wrap="none">
            <a:prstTxWarp prst="textNoShape">
              <a:avLst/>
            </a:prstTxWarp>
            <a:spAutoFit/>
          </a:bodyPr>
          <a:lstStyle/>
          <a:p>
            <a:pPr eaLnBrk="1" hangingPunct="1"/>
            <a:r>
              <a:rPr lang="en-US" sz="3600">
                <a:solidFill>
                  <a:srgbClr val="000000"/>
                </a:solidFill>
                <a:ea typeface="Arial" charset="0"/>
                <a:cs typeface="Arial" charset="0"/>
              </a:rPr>
              <a:t>…</a:t>
            </a:r>
          </a:p>
        </p:txBody>
      </p:sp>
      <p:sp>
        <p:nvSpPr>
          <p:cNvPr id="101392" name="Line 27"/>
          <p:cNvSpPr>
            <a:spLocks noChangeShapeType="1"/>
          </p:cNvSpPr>
          <p:nvPr/>
        </p:nvSpPr>
        <p:spPr bwMode="auto">
          <a:xfrm>
            <a:off x="4076700" y="927100"/>
            <a:ext cx="0" cy="5207000"/>
          </a:xfrm>
          <a:prstGeom prst="line">
            <a:avLst/>
          </a:prstGeom>
          <a:noFill/>
          <a:ln w="38100">
            <a:solidFill>
              <a:srgbClr val="000000"/>
            </a:solidFill>
            <a:round/>
            <a:headEnd/>
            <a:tailEnd/>
          </a:ln>
        </p:spPr>
        <p:txBody>
          <a:bodyPr>
            <a:prstTxWarp prst="textNoShape">
              <a:avLst/>
            </a:prstTxWarp>
          </a:bodyPr>
          <a:lstStyle/>
          <a:p>
            <a:endParaRPr lang="en-US"/>
          </a:p>
        </p:txBody>
      </p:sp>
      <p:pic>
        <p:nvPicPr>
          <p:cNvPr id="101393" name="Picture 28"/>
          <p:cNvPicPr>
            <a:picLocks noChangeAspect="1" noChangeArrowheads="1"/>
          </p:cNvPicPr>
          <p:nvPr/>
        </p:nvPicPr>
        <p:blipFill>
          <a:blip r:embed="rId8"/>
          <a:srcRect/>
          <a:stretch>
            <a:fillRect/>
          </a:stretch>
        </p:blipFill>
        <p:spPr bwMode="auto">
          <a:xfrm>
            <a:off x="6172200" y="1520825"/>
            <a:ext cx="1219200" cy="1133475"/>
          </a:xfrm>
          <a:prstGeom prst="rect">
            <a:avLst/>
          </a:prstGeom>
          <a:noFill/>
          <a:ln w="9525">
            <a:noFill/>
            <a:miter lim="800000"/>
            <a:headEnd/>
            <a:tailEnd/>
          </a:ln>
        </p:spPr>
      </p:pic>
      <p:pic>
        <p:nvPicPr>
          <p:cNvPr id="101394" name="Picture 29"/>
          <p:cNvPicPr>
            <a:picLocks noChangeAspect="1" noChangeArrowheads="1"/>
          </p:cNvPicPr>
          <p:nvPr/>
        </p:nvPicPr>
        <p:blipFill>
          <a:blip r:embed="rId9"/>
          <a:srcRect/>
          <a:stretch>
            <a:fillRect/>
          </a:stretch>
        </p:blipFill>
        <p:spPr bwMode="auto">
          <a:xfrm>
            <a:off x="4394200" y="1579563"/>
            <a:ext cx="1295400" cy="1138237"/>
          </a:xfrm>
          <a:prstGeom prst="rect">
            <a:avLst/>
          </a:prstGeom>
          <a:noFill/>
          <a:ln w="9525">
            <a:noFill/>
            <a:miter lim="800000"/>
            <a:headEnd/>
            <a:tailEnd/>
          </a:ln>
        </p:spPr>
      </p:pic>
      <p:sp>
        <p:nvSpPr>
          <p:cNvPr id="101395" name="Rectangle 30"/>
          <p:cNvSpPr>
            <a:spLocks noChangeArrowheads="1"/>
          </p:cNvSpPr>
          <p:nvPr/>
        </p:nvSpPr>
        <p:spPr bwMode="auto">
          <a:xfrm>
            <a:off x="4365625" y="2687638"/>
            <a:ext cx="2878138" cy="523875"/>
          </a:xfrm>
          <a:prstGeom prst="rect">
            <a:avLst/>
          </a:prstGeom>
          <a:noFill/>
          <a:ln w="9525">
            <a:noFill/>
            <a:miter lim="800000"/>
            <a:headEnd/>
            <a:tailEnd/>
          </a:ln>
        </p:spPr>
        <p:txBody>
          <a:bodyPr wrap="none" anchor="ctr">
            <a:prstTxWarp prst="textNoShape">
              <a:avLst/>
            </a:prstTxWarp>
            <a:spAutoFit/>
          </a:bodyPr>
          <a:lstStyle/>
          <a:p>
            <a:pPr eaLnBrk="1" hangingPunct="1"/>
            <a:r>
              <a:rPr lang="en-US" sz="1400">
                <a:solidFill>
                  <a:srgbClr val="000000"/>
                </a:solidFill>
                <a:ea typeface="Arial" charset="0"/>
                <a:cs typeface="Arial" charset="0"/>
              </a:rPr>
              <a:t>M. Gorkani, R. Picard, ICPR 1994</a:t>
            </a:r>
          </a:p>
          <a:p>
            <a:pPr eaLnBrk="1" hangingPunct="1"/>
            <a:r>
              <a:rPr lang="en-US" sz="1400">
                <a:solidFill>
                  <a:srgbClr val="000000"/>
                </a:solidFill>
                <a:ea typeface="Arial" charset="0"/>
                <a:cs typeface="Arial" charset="0"/>
              </a:rPr>
              <a:t>A. Oliva, A. Torralba, IJCV 2001</a:t>
            </a:r>
          </a:p>
        </p:txBody>
      </p:sp>
      <p:sp>
        <p:nvSpPr>
          <p:cNvPr id="101396" name="Text Box 31"/>
          <p:cNvSpPr txBox="1">
            <a:spLocks noChangeArrowheads="1"/>
          </p:cNvSpPr>
          <p:nvPr/>
        </p:nvSpPr>
        <p:spPr bwMode="auto">
          <a:xfrm>
            <a:off x="3362325" y="5541963"/>
            <a:ext cx="641350" cy="641350"/>
          </a:xfrm>
          <a:prstGeom prst="rect">
            <a:avLst/>
          </a:prstGeom>
          <a:noFill/>
          <a:ln w="9525">
            <a:noFill/>
            <a:miter lim="800000"/>
            <a:headEnd/>
            <a:tailEnd/>
          </a:ln>
        </p:spPr>
        <p:txBody>
          <a:bodyPr wrap="none">
            <a:prstTxWarp prst="textNoShape">
              <a:avLst/>
            </a:prstTxWarp>
            <a:spAutoFit/>
          </a:bodyPr>
          <a:lstStyle/>
          <a:p>
            <a:pPr eaLnBrk="1" hangingPunct="1"/>
            <a:r>
              <a:rPr lang="en-US" sz="3600">
                <a:solidFill>
                  <a:srgbClr val="000000"/>
                </a:solidFill>
                <a:ea typeface="Arial" charset="0"/>
                <a:cs typeface="Arial" charset="0"/>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125413" y="-115888"/>
            <a:ext cx="9439276" cy="699293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800"/>
          </a:p>
        </p:txBody>
      </p:sp>
      <p:sp>
        <p:nvSpPr>
          <p:cNvPr id="121859" name="Rectangle 3"/>
          <p:cNvSpPr>
            <a:spLocks noChangeArrowheads="1"/>
          </p:cNvSpPr>
          <p:nvPr/>
        </p:nvSpPr>
        <p:spPr bwMode="auto">
          <a:xfrm>
            <a:off x="0" y="304800"/>
            <a:ext cx="9144000" cy="730250"/>
          </a:xfrm>
          <a:prstGeom prst="rect">
            <a:avLst/>
          </a:prstGeom>
          <a:noFill/>
          <a:ln w="9525">
            <a:noFill/>
            <a:miter lim="800000"/>
            <a:headEnd/>
            <a:tailEnd/>
          </a:ln>
        </p:spPr>
        <p:txBody>
          <a:bodyPr anchor="ctr">
            <a:prstTxWarp prst="textNoShape">
              <a:avLst/>
            </a:prstTxWarp>
          </a:bodyPr>
          <a:lstStyle/>
          <a:p>
            <a:pPr algn="ctr" eaLnBrk="1" hangingPunct="1"/>
            <a:r>
              <a:rPr lang="en-US" sz="4000"/>
              <a:t>An integrated model of Scenes, Objects, and Parts</a:t>
            </a:r>
          </a:p>
        </p:txBody>
      </p:sp>
      <p:sp>
        <p:nvSpPr>
          <p:cNvPr id="121860" name="Oval 4"/>
          <p:cNvSpPr>
            <a:spLocks noChangeArrowheads="1"/>
          </p:cNvSpPr>
          <p:nvPr/>
        </p:nvSpPr>
        <p:spPr bwMode="auto">
          <a:xfrm flipV="1">
            <a:off x="4833938" y="3182938"/>
            <a:ext cx="512762" cy="485775"/>
          </a:xfrm>
          <a:prstGeom prst="ellipse">
            <a:avLst/>
          </a:prstGeom>
          <a:solidFill>
            <a:schemeClr val="bg1"/>
          </a:solidFill>
          <a:ln w="9525">
            <a:solidFill>
              <a:schemeClr val="tx1"/>
            </a:solidFill>
            <a:round/>
            <a:headEnd/>
            <a:tailEnd/>
          </a:ln>
        </p:spPr>
        <p:txBody>
          <a:bodyPr rot="10800000" wrap="none" anchor="ctr">
            <a:prstTxWarp prst="textNoShape">
              <a:avLst/>
            </a:prstTxWarp>
          </a:bodyPr>
          <a:lstStyle/>
          <a:p>
            <a:pPr algn="ctr" eaLnBrk="1" hangingPunct="1"/>
            <a:endParaRPr lang="en-US" sz="1400" baseline="-25000">
              <a:ea typeface="Arial" charset="0"/>
              <a:cs typeface="Arial" charset="0"/>
            </a:endParaRPr>
          </a:p>
        </p:txBody>
      </p:sp>
      <p:sp>
        <p:nvSpPr>
          <p:cNvPr id="121861" name="Text Box 5"/>
          <p:cNvSpPr txBox="1">
            <a:spLocks noChangeArrowheads="1"/>
          </p:cNvSpPr>
          <p:nvPr/>
        </p:nvSpPr>
        <p:spPr bwMode="auto">
          <a:xfrm>
            <a:off x="4886325" y="3333750"/>
            <a:ext cx="471488" cy="304800"/>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N</a:t>
            </a:r>
            <a:r>
              <a:rPr lang="en-US" sz="1400" baseline="-25000">
                <a:ea typeface="Arial" charset="0"/>
                <a:cs typeface="Arial" charset="0"/>
              </a:rPr>
              <a:t>car</a:t>
            </a:r>
          </a:p>
        </p:txBody>
      </p:sp>
      <p:grpSp>
        <p:nvGrpSpPr>
          <p:cNvPr id="2" name="Group 6"/>
          <p:cNvGrpSpPr>
            <a:grpSpLocks/>
          </p:cNvGrpSpPr>
          <p:nvPr/>
        </p:nvGrpSpPr>
        <p:grpSpPr bwMode="auto">
          <a:xfrm>
            <a:off x="6546850" y="1839913"/>
            <a:ext cx="511175" cy="485775"/>
            <a:chOff x="2022" y="540"/>
            <a:chExt cx="405" cy="384"/>
          </a:xfrm>
        </p:grpSpPr>
        <p:sp>
          <p:nvSpPr>
            <p:cNvPr id="121883" name="Oval 7"/>
            <p:cNvSpPr>
              <a:spLocks noChangeArrowheads="1"/>
            </p:cNvSpPr>
            <p:nvPr/>
          </p:nvSpPr>
          <p:spPr bwMode="auto">
            <a:xfrm flipV="1">
              <a:off x="2022" y="540"/>
              <a:ext cx="405" cy="384"/>
            </a:xfrm>
            <a:prstGeom prst="ellipse">
              <a:avLst/>
            </a:prstGeom>
            <a:solidFill>
              <a:schemeClr val="bg1"/>
            </a:solidFill>
            <a:ln w="9525">
              <a:solidFill>
                <a:schemeClr val="tx1"/>
              </a:solidFill>
              <a:round/>
              <a:headEnd/>
              <a:tailEnd/>
            </a:ln>
          </p:spPr>
          <p:txBody>
            <a:bodyPr rot="10800000" wrap="none" anchor="ctr">
              <a:prstTxWarp prst="textNoShape">
                <a:avLst/>
              </a:prstTxWarp>
            </a:bodyPr>
            <a:lstStyle/>
            <a:p>
              <a:pPr algn="ctr" eaLnBrk="1" hangingPunct="1"/>
              <a:endParaRPr lang="en-US" sz="1400" baseline="-25000">
                <a:ea typeface="Arial" charset="0"/>
                <a:cs typeface="Arial" charset="0"/>
              </a:endParaRPr>
            </a:p>
          </p:txBody>
        </p:sp>
        <p:sp>
          <p:nvSpPr>
            <p:cNvPr id="121884" name="Text Box 8"/>
            <p:cNvSpPr txBox="1">
              <a:spLocks noChangeArrowheads="1"/>
            </p:cNvSpPr>
            <p:nvPr/>
          </p:nvSpPr>
          <p:spPr bwMode="auto">
            <a:xfrm>
              <a:off x="2126" y="653"/>
              <a:ext cx="241" cy="241"/>
            </a:xfrm>
            <a:prstGeom prst="rect">
              <a:avLst/>
            </a:prstGeom>
            <a:solidFill>
              <a:schemeClr val="bg1"/>
            </a:solid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S</a:t>
              </a:r>
            </a:p>
          </p:txBody>
        </p:sp>
      </p:grpSp>
      <p:sp>
        <p:nvSpPr>
          <p:cNvPr id="121863" name="Line 9"/>
          <p:cNvSpPr>
            <a:spLocks noChangeShapeType="1"/>
          </p:cNvSpPr>
          <p:nvPr/>
        </p:nvSpPr>
        <p:spPr bwMode="auto">
          <a:xfrm flipH="1">
            <a:off x="5243513" y="2257425"/>
            <a:ext cx="1373187" cy="985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nvGrpSpPr>
          <p:cNvPr id="3" name="Group 10"/>
          <p:cNvGrpSpPr>
            <a:grpSpLocks/>
          </p:cNvGrpSpPr>
          <p:nvPr/>
        </p:nvGrpSpPr>
        <p:grpSpPr bwMode="auto">
          <a:xfrm>
            <a:off x="6550025" y="4595813"/>
            <a:ext cx="514350" cy="485775"/>
            <a:chOff x="2672" y="1555"/>
            <a:chExt cx="406" cy="384"/>
          </a:xfrm>
        </p:grpSpPr>
        <p:sp>
          <p:nvSpPr>
            <p:cNvPr id="121881" name="Oval 11"/>
            <p:cNvSpPr>
              <a:spLocks noChangeArrowheads="1"/>
            </p:cNvSpPr>
            <p:nvPr/>
          </p:nvSpPr>
          <p:spPr bwMode="auto">
            <a:xfrm flipV="1">
              <a:off x="2672" y="1555"/>
              <a:ext cx="406" cy="384"/>
            </a:xfrm>
            <a:prstGeom prst="ellipse">
              <a:avLst/>
            </a:prstGeom>
            <a:solidFill>
              <a:schemeClr val="accent1"/>
            </a:solidFill>
            <a:ln w="9525">
              <a:solidFill>
                <a:schemeClr val="tx1"/>
              </a:solidFill>
              <a:round/>
              <a:headEnd/>
              <a:tailEnd/>
            </a:ln>
          </p:spPr>
          <p:txBody>
            <a:bodyPr rot="10800000" wrap="none" anchor="ctr">
              <a:prstTxWarp prst="textNoShape">
                <a:avLst/>
              </a:prstTxWarp>
            </a:bodyPr>
            <a:lstStyle/>
            <a:p>
              <a:pPr algn="ctr" eaLnBrk="1" hangingPunct="1"/>
              <a:endParaRPr lang="en-US" sz="1400" baseline="-25000">
                <a:ea typeface="Arial" charset="0"/>
                <a:cs typeface="Arial" charset="0"/>
              </a:endParaRPr>
            </a:p>
          </p:txBody>
        </p:sp>
        <p:sp>
          <p:nvSpPr>
            <p:cNvPr id="121882" name="Text Box 12"/>
            <p:cNvSpPr txBox="1">
              <a:spLocks noChangeArrowheads="1"/>
            </p:cNvSpPr>
            <p:nvPr/>
          </p:nvSpPr>
          <p:spPr bwMode="auto">
            <a:xfrm>
              <a:off x="2775" y="1674"/>
              <a:ext cx="223" cy="241"/>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g</a:t>
              </a:r>
            </a:p>
          </p:txBody>
        </p:sp>
      </p:grpSp>
      <p:sp>
        <p:nvSpPr>
          <p:cNvPr id="121865" name="Line 13"/>
          <p:cNvSpPr>
            <a:spLocks noChangeShapeType="1"/>
          </p:cNvSpPr>
          <p:nvPr/>
        </p:nvSpPr>
        <p:spPr bwMode="auto">
          <a:xfrm flipV="1">
            <a:off x="6815138" y="2303463"/>
            <a:ext cx="0" cy="2287587"/>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121866" name="Text Box 14"/>
          <p:cNvSpPr txBox="1">
            <a:spLocks noChangeArrowheads="1"/>
          </p:cNvSpPr>
          <p:nvPr/>
        </p:nvSpPr>
        <p:spPr bwMode="auto">
          <a:xfrm>
            <a:off x="5954713" y="1770063"/>
            <a:ext cx="687387" cy="304800"/>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Scene</a:t>
            </a:r>
          </a:p>
        </p:txBody>
      </p:sp>
      <p:sp>
        <p:nvSpPr>
          <p:cNvPr id="121867" name="Text Box 15"/>
          <p:cNvSpPr txBox="1">
            <a:spLocks noChangeArrowheads="1"/>
          </p:cNvSpPr>
          <p:nvPr/>
        </p:nvSpPr>
        <p:spPr bwMode="auto">
          <a:xfrm>
            <a:off x="6389688" y="5137150"/>
            <a:ext cx="823912" cy="730250"/>
          </a:xfrm>
          <a:prstGeom prst="rect">
            <a:avLst/>
          </a:prstGeom>
          <a:noFill/>
          <a:ln w="9525">
            <a:noFill/>
            <a:miter lim="800000"/>
            <a:headEnd/>
            <a:tailEnd/>
          </a:ln>
        </p:spPr>
        <p:txBody>
          <a:bodyPr wrap="none">
            <a:prstTxWarp prst="textNoShape">
              <a:avLst/>
            </a:prstTxWarp>
            <a:spAutoFit/>
          </a:bodyPr>
          <a:lstStyle/>
          <a:p>
            <a:pPr algn="ctr" eaLnBrk="1" hangingPunct="1"/>
            <a:r>
              <a:rPr lang="en-US" sz="1400">
                <a:ea typeface="Arial" charset="0"/>
                <a:cs typeface="Arial" charset="0"/>
              </a:rPr>
              <a:t>Scene</a:t>
            </a:r>
          </a:p>
          <a:p>
            <a:pPr algn="ctr" eaLnBrk="1" hangingPunct="1"/>
            <a:r>
              <a:rPr lang="en-US" sz="1400">
                <a:ea typeface="Arial" charset="0"/>
                <a:cs typeface="Arial" charset="0"/>
              </a:rPr>
              <a:t>gist</a:t>
            </a:r>
          </a:p>
          <a:p>
            <a:pPr algn="ctr" eaLnBrk="1" hangingPunct="1"/>
            <a:r>
              <a:rPr lang="en-US" sz="1400">
                <a:ea typeface="Arial" charset="0"/>
                <a:cs typeface="Arial" charset="0"/>
              </a:rPr>
              <a:t>features</a:t>
            </a:r>
          </a:p>
        </p:txBody>
      </p:sp>
      <p:pic>
        <p:nvPicPr>
          <p:cNvPr id="121868" name="Picture 16"/>
          <p:cNvPicPr>
            <a:picLocks noChangeAspect="1" noChangeArrowheads="1"/>
          </p:cNvPicPr>
          <p:nvPr/>
        </p:nvPicPr>
        <p:blipFill>
          <a:blip r:embed="rId3"/>
          <a:srcRect/>
          <a:stretch>
            <a:fillRect/>
          </a:stretch>
        </p:blipFill>
        <p:spPr bwMode="auto">
          <a:xfrm>
            <a:off x="0" y="2173288"/>
            <a:ext cx="3929063" cy="2949575"/>
          </a:xfrm>
          <a:prstGeom prst="rect">
            <a:avLst/>
          </a:prstGeom>
          <a:noFill/>
          <a:ln w="9525">
            <a:noFill/>
            <a:miter lim="800000"/>
            <a:headEnd/>
            <a:tailEnd/>
          </a:ln>
        </p:spPr>
      </p:pic>
      <p:sp>
        <p:nvSpPr>
          <p:cNvPr id="121869" name="Text Box 17"/>
          <p:cNvSpPr txBox="1">
            <a:spLocks noChangeArrowheads="1"/>
          </p:cNvSpPr>
          <p:nvPr/>
        </p:nvSpPr>
        <p:spPr bwMode="auto">
          <a:xfrm>
            <a:off x="4354513" y="5957888"/>
            <a:ext cx="296862" cy="336550"/>
          </a:xfrm>
          <a:prstGeom prst="rect">
            <a:avLst/>
          </a:prstGeom>
          <a:noFill/>
          <a:ln w="9525">
            <a:noFill/>
            <a:miter lim="800000"/>
            <a:headEnd/>
            <a:tailEnd/>
          </a:ln>
        </p:spPr>
        <p:txBody>
          <a:bodyPr wrap="none">
            <a:prstTxWarp prst="textNoShape">
              <a:avLst/>
            </a:prstTxWarp>
            <a:spAutoFit/>
          </a:bodyPr>
          <a:lstStyle/>
          <a:p>
            <a:r>
              <a:rPr lang="en-US" sz="1600"/>
              <a:t>0</a:t>
            </a:r>
          </a:p>
        </p:txBody>
      </p:sp>
      <p:sp>
        <p:nvSpPr>
          <p:cNvPr id="121870" name="Text Box 18"/>
          <p:cNvSpPr txBox="1">
            <a:spLocks noChangeArrowheads="1"/>
          </p:cNvSpPr>
          <p:nvPr/>
        </p:nvSpPr>
        <p:spPr bwMode="auto">
          <a:xfrm>
            <a:off x="4352925" y="4621213"/>
            <a:ext cx="296863" cy="336550"/>
          </a:xfrm>
          <a:prstGeom prst="rect">
            <a:avLst/>
          </a:prstGeom>
          <a:noFill/>
          <a:ln w="9525">
            <a:noFill/>
            <a:miter lim="800000"/>
            <a:headEnd/>
            <a:tailEnd/>
          </a:ln>
        </p:spPr>
        <p:txBody>
          <a:bodyPr wrap="none">
            <a:prstTxWarp prst="textNoShape">
              <a:avLst/>
            </a:prstTxWarp>
            <a:spAutoFit/>
          </a:bodyPr>
          <a:lstStyle/>
          <a:p>
            <a:r>
              <a:rPr lang="en-US" sz="1600"/>
              <a:t>0</a:t>
            </a:r>
          </a:p>
        </p:txBody>
      </p:sp>
      <p:sp>
        <p:nvSpPr>
          <p:cNvPr id="121871" name="Text Box 19"/>
          <p:cNvSpPr txBox="1">
            <a:spLocks noChangeArrowheads="1"/>
          </p:cNvSpPr>
          <p:nvPr/>
        </p:nvSpPr>
        <p:spPr bwMode="auto">
          <a:xfrm>
            <a:off x="4495800" y="5956300"/>
            <a:ext cx="296863" cy="336550"/>
          </a:xfrm>
          <a:prstGeom prst="rect">
            <a:avLst/>
          </a:prstGeom>
          <a:noFill/>
          <a:ln w="9525">
            <a:noFill/>
            <a:miter lim="800000"/>
            <a:headEnd/>
            <a:tailEnd/>
          </a:ln>
        </p:spPr>
        <p:txBody>
          <a:bodyPr wrap="none">
            <a:prstTxWarp prst="textNoShape">
              <a:avLst/>
            </a:prstTxWarp>
            <a:spAutoFit/>
          </a:bodyPr>
          <a:lstStyle/>
          <a:p>
            <a:r>
              <a:rPr lang="en-US" sz="1600"/>
              <a:t>1</a:t>
            </a:r>
          </a:p>
        </p:txBody>
      </p:sp>
      <p:sp>
        <p:nvSpPr>
          <p:cNvPr id="121872" name="Text Box 20"/>
          <p:cNvSpPr txBox="1">
            <a:spLocks noChangeArrowheads="1"/>
          </p:cNvSpPr>
          <p:nvPr/>
        </p:nvSpPr>
        <p:spPr bwMode="auto">
          <a:xfrm>
            <a:off x="4475163" y="4619625"/>
            <a:ext cx="296862" cy="336550"/>
          </a:xfrm>
          <a:prstGeom prst="rect">
            <a:avLst/>
          </a:prstGeom>
          <a:noFill/>
          <a:ln w="9525">
            <a:noFill/>
            <a:miter lim="800000"/>
            <a:headEnd/>
            <a:tailEnd/>
          </a:ln>
        </p:spPr>
        <p:txBody>
          <a:bodyPr wrap="none">
            <a:prstTxWarp prst="textNoShape">
              <a:avLst/>
            </a:prstTxWarp>
            <a:spAutoFit/>
          </a:bodyPr>
          <a:lstStyle/>
          <a:p>
            <a:r>
              <a:rPr lang="en-US" sz="1600"/>
              <a:t>1</a:t>
            </a:r>
          </a:p>
        </p:txBody>
      </p:sp>
      <p:sp>
        <p:nvSpPr>
          <p:cNvPr id="121873" name="Text Box 21"/>
          <p:cNvSpPr txBox="1">
            <a:spLocks noChangeArrowheads="1"/>
          </p:cNvSpPr>
          <p:nvPr/>
        </p:nvSpPr>
        <p:spPr bwMode="auto">
          <a:xfrm>
            <a:off x="4953000" y="5956300"/>
            <a:ext cx="296863" cy="336550"/>
          </a:xfrm>
          <a:prstGeom prst="rect">
            <a:avLst/>
          </a:prstGeom>
          <a:noFill/>
          <a:ln w="9525">
            <a:noFill/>
            <a:miter lim="800000"/>
            <a:headEnd/>
            <a:tailEnd/>
          </a:ln>
        </p:spPr>
        <p:txBody>
          <a:bodyPr wrap="none">
            <a:prstTxWarp prst="textNoShape">
              <a:avLst/>
            </a:prstTxWarp>
            <a:spAutoFit/>
          </a:bodyPr>
          <a:lstStyle/>
          <a:p>
            <a:r>
              <a:rPr lang="en-US" sz="1600"/>
              <a:t>5</a:t>
            </a:r>
          </a:p>
        </p:txBody>
      </p:sp>
      <p:sp>
        <p:nvSpPr>
          <p:cNvPr id="121874" name="Text Box 22"/>
          <p:cNvSpPr txBox="1">
            <a:spLocks noChangeArrowheads="1"/>
          </p:cNvSpPr>
          <p:nvPr/>
        </p:nvSpPr>
        <p:spPr bwMode="auto">
          <a:xfrm>
            <a:off x="4951413" y="4619625"/>
            <a:ext cx="296862" cy="336550"/>
          </a:xfrm>
          <a:prstGeom prst="rect">
            <a:avLst/>
          </a:prstGeom>
          <a:noFill/>
          <a:ln w="9525">
            <a:noFill/>
            <a:miter lim="800000"/>
            <a:headEnd/>
            <a:tailEnd/>
          </a:ln>
        </p:spPr>
        <p:txBody>
          <a:bodyPr wrap="none">
            <a:prstTxWarp prst="textNoShape">
              <a:avLst/>
            </a:prstTxWarp>
            <a:spAutoFit/>
          </a:bodyPr>
          <a:lstStyle/>
          <a:p>
            <a:r>
              <a:rPr lang="en-US" sz="1600"/>
              <a:t>5</a:t>
            </a:r>
          </a:p>
        </p:txBody>
      </p:sp>
      <p:sp>
        <p:nvSpPr>
          <p:cNvPr id="121875" name="Text Box 23"/>
          <p:cNvSpPr txBox="1">
            <a:spLocks noChangeArrowheads="1"/>
          </p:cNvSpPr>
          <p:nvPr/>
        </p:nvSpPr>
        <p:spPr bwMode="auto">
          <a:xfrm>
            <a:off x="6067425" y="5935663"/>
            <a:ext cx="349250" cy="366712"/>
          </a:xfrm>
          <a:prstGeom prst="rect">
            <a:avLst/>
          </a:prstGeom>
          <a:noFill/>
          <a:ln w="9525">
            <a:noFill/>
            <a:miter lim="800000"/>
            <a:headEnd/>
            <a:tailEnd/>
          </a:ln>
        </p:spPr>
        <p:txBody>
          <a:bodyPr wrap="none">
            <a:prstTxWarp prst="textNoShape">
              <a:avLst/>
            </a:prstTxWarp>
            <a:spAutoFit/>
          </a:bodyPr>
          <a:lstStyle/>
          <a:p>
            <a:r>
              <a:rPr lang="en-US" sz="1800"/>
              <a:t>N</a:t>
            </a:r>
          </a:p>
        </p:txBody>
      </p:sp>
      <p:sp>
        <p:nvSpPr>
          <p:cNvPr id="121876" name="Text Box 24"/>
          <p:cNvSpPr txBox="1">
            <a:spLocks noChangeArrowheads="1"/>
          </p:cNvSpPr>
          <p:nvPr/>
        </p:nvSpPr>
        <p:spPr bwMode="auto">
          <a:xfrm>
            <a:off x="4343400" y="3589338"/>
            <a:ext cx="2035175" cy="366712"/>
          </a:xfrm>
          <a:prstGeom prst="rect">
            <a:avLst/>
          </a:prstGeom>
          <a:noFill/>
          <a:ln w="9525">
            <a:noFill/>
            <a:miter lim="800000"/>
            <a:headEnd/>
            <a:tailEnd/>
          </a:ln>
        </p:spPr>
        <p:txBody>
          <a:bodyPr wrap="none">
            <a:prstTxWarp prst="textNoShape">
              <a:avLst/>
            </a:prstTxWarp>
            <a:spAutoFit/>
          </a:bodyPr>
          <a:lstStyle/>
          <a:p>
            <a:r>
              <a:rPr lang="en-US" sz="1800"/>
              <a:t>P(N</a:t>
            </a:r>
            <a:r>
              <a:rPr lang="en-US" sz="1800" baseline="-25000"/>
              <a:t>car</a:t>
            </a:r>
            <a:r>
              <a:rPr lang="en-US" sz="1800"/>
              <a:t> | S = street)</a:t>
            </a:r>
          </a:p>
        </p:txBody>
      </p:sp>
      <p:sp>
        <p:nvSpPr>
          <p:cNvPr id="121877" name="Text Box 25"/>
          <p:cNvSpPr txBox="1">
            <a:spLocks noChangeArrowheads="1"/>
          </p:cNvSpPr>
          <p:nvPr/>
        </p:nvSpPr>
        <p:spPr bwMode="auto">
          <a:xfrm>
            <a:off x="4352925" y="4894263"/>
            <a:ext cx="2295525" cy="366712"/>
          </a:xfrm>
          <a:prstGeom prst="rect">
            <a:avLst/>
          </a:prstGeom>
          <a:noFill/>
          <a:ln w="9525">
            <a:noFill/>
            <a:miter lim="800000"/>
            <a:headEnd/>
            <a:tailEnd/>
          </a:ln>
        </p:spPr>
        <p:txBody>
          <a:bodyPr>
            <a:prstTxWarp prst="textNoShape">
              <a:avLst/>
            </a:prstTxWarp>
            <a:spAutoFit/>
          </a:bodyPr>
          <a:lstStyle/>
          <a:p>
            <a:r>
              <a:rPr lang="en-US" sz="1800"/>
              <a:t>P(N</a:t>
            </a:r>
            <a:r>
              <a:rPr lang="en-US" sz="1800" baseline="-25000"/>
              <a:t>car</a:t>
            </a:r>
            <a:r>
              <a:rPr lang="en-US" sz="1800"/>
              <a:t> | S = park)</a:t>
            </a:r>
          </a:p>
        </p:txBody>
      </p:sp>
      <p:pic>
        <p:nvPicPr>
          <p:cNvPr id="121878" name="Picture 26"/>
          <p:cNvPicPr>
            <a:picLocks noChangeAspect="1" noChangeArrowheads="1"/>
          </p:cNvPicPr>
          <p:nvPr/>
        </p:nvPicPr>
        <p:blipFill>
          <a:blip r:embed="rId4"/>
          <a:srcRect b="9306"/>
          <a:stretch>
            <a:fillRect/>
          </a:stretch>
        </p:blipFill>
        <p:spPr bwMode="auto">
          <a:xfrm>
            <a:off x="4154488" y="3876675"/>
            <a:ext cx="2452687" cy="850900"/>
          </a:xfrm>
          <a:prstGeom prst="rect">
            <a:avLst/>
          </a:prstGeom>
          <a:noFill/>
          <a:ln w="9525">
            <a:noFill/>
            <a:miter lim="800000"/>
            <a:headEnd/>
            <a:tailEnd/>
          </a:ln>
        </p:spPr>
      </p:pic>
      <p:pic>
        <p:nvPicPr>
          <p:cNvPr id="121879" name="Picture 27"/>
          <p:cNvPicPr>
            <a:picLocks noChangeAspect="1" noChangeArrowheads="1"/>
          </p:cNvPicPr>
          <p:nvPr/>
        </p:nvPicPr>
        <p:blipFill>
          <a:blip r:embed="rId5"/>
          <a:srcRect b="8014"/>
          <a:stretch>
            <a:fillRect/>
          </a:stretch>
        </p:blipFill>
        <p:spPr bwMode="auto">
          <a:xfrm>
            <a:off x="4125913" y="5165725"/>
            <a:ext cx="2471737" cy="874713"/>
          </a:xfrm>
          <a:prstGeom prst="rect">
            <a:avLst/>
          </a:prstGeom>
          <a:noFill/>
          <a:ln w="9525">
            <a:noFill/>
            <a:miter lim="800000"/>
            <a:headEnd/>
            <a:tailEnd/>
          </a:ln>
        </p:spPr>
      </p:pic>
      <p:sp>
        <p:nvSpPr>
          <p:cNvPr id="121880" name="Text Box 28"/>
          <p:cNvSpPr txBox="1">
            <a:spLocks noChangeArrowheads="1"/>
          </p:cNvSpPr>
          <p:nvPr/>
        </p:nvSpPr>
        <p:spPr bwMode="auto">
          <a:xfrm>
            <a:off x="6094413" y="4605338"/>
            <a:ext cx="349250" cy="366712"/>
          </a:xfrm>
          <a:prstGeom prst="rect">
            <a:avLst/>
          </a:prstGeom>
          <a:noFill/>
          <a:ln w="9525">
            <a:noFill/>
            <a:miter lim="800000"/>
            <a:headEnd/>
            <a:tailEnd/>
          </a:ln>
        </p:spPr>
        <p:txBody>
          <a:bodyPr wrap="none">
            <a:prstTxWarp prst="textNoShape">
              <a:avLst/>
            </a:prstTxWarp>
            <a:spAutoFit/>
          </a:bodyPr>
          <a:lstStyle/>
          <a:p>
            <a:r>
              <a:rPr lang="en-US" sz="1800"/>
              <a:t>N</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125413" y="-115888"/>
            <a:ext cx="9439276" cy="699293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pic>
        <p:nvPicPr>
          <p:cNvPr id="125955" name="Picture 3"/>
          <p:cNvPicPr>
            <a:picLocks noChangeAspect="1" noChangeArrowheads="1"/>
          </p:cNvPicPr>
          <p:nvPr/>
        </p:nvPicPr>
        <p:blipFill>
          <a:blip r:embed="rId3"/>
          <a:srcRect/>
          <a:stretch>
            <a:fillRect/>
          </a:stretch>
        </p:blipFill>
        <p:spPr bwMode="auto">
          <a:xfrm>
            <a:off x="-7938" y="2171700"/>
            <a:ext cx="3929063" cy="2947988"/>
          </a:xfrm>
          <a:prstGeom prst="rect">
            <a:avLst/>
          </a:prstGeom>
          <a:noFill/>
          <a:ln w="9525">
            <a:noFill/>
            <a:miter lim="800000"/>
            <a:headEnd/>
            <a:tailEnd/>
          </a:ln>
        </p:spPr>
      </p:pic>
      <p:sp>
        <p:nvSpPr>
          <p:cNvPr id="125956" name="Rectangle 4"/>
          <p:cNvSpPr>
            <a:spLocks noChangeArrowheads="1"/>
          </p:cNvSpPr>
          <p:nvPr/>
        </p:nvSpPr>
        <p:spPr bwMode="auto">
          <a:xfrm>
            <a:off x="0" y="304800"/>
            <a:ext cx="9144000" cy="730250"/>
          </a:xfrm>
          <a:prstGeom prst="rect">
            <a:avLst/>
          </a:prstGeom>
          <a:noFill/>
          <a:ln w="9525">
            <a:noFill/>
            <a:miter lim="800000"/>
            <a:headEnd/>
            <a:tailEnd/>
          </a:ln>
        </p:spPr>
        <p:txBody>
          <a:bodyPr anchor="ctr">
            <a:prstTxWarp prst="textNoShape">
              <a:avLst/>
            </a:prstTxWarp>
          </a:bodyPr>
          <a:lstStyle/>
          <a:p>
            <a:pPr algn="ctr" eaLnBrk="1" hangingPunct="1"/>
            <a:r>
              <a:rPr lang="en-US" sz="4000"/>
              <a:t>Context driven object detection</a:t>
            </a:r>
          </a:p>
        </p:txBody>
      </p:sp>
      <p:sp>
        <p:nvSpPr>
          <p:cNvPr id="125957" name="Oval 5"/>
          <p:cNvSpPr>
            <a:spLocks noChangeArrowheads="1"/>
          </p:cNvSpPr>
          <p:nvPr/>
        </p:nvSpPr>
        <p:spPr bwMode="auto">
          <a:xfrm flipV="1">
            <a:off x="6021388" y="3175000"/>
            <a:ext cx="514350" cy="485775"/>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25958" name="Text Box 6"/>
          <p:cNvSpPr txBox="1">
            <a:spLocks noChangeArrowheads="1"/>
          </p:cNvSpPr>
          <p:nvPr/>
        </p:nvSpPr>
        <p:spPr bwMode="auto">
          <a:xfrm>
            <a:off x="6053138" y="3294063"/>
            <a:ext cx="450850" cy="304800"/>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Z</a:t>
            </a:r>
            <a:r>
              <a:rPr lang="en-US" sz="1400" baseline="-25000">
                <a:ea typeface="Arial" charset="0"/>
                <a:cs typeface="Arial" charset="0"/>
              </a:rPr>
              <a:t>car</a:t>
            </a:r>
          </a:p>
        </p:txBody>
      </p:sp>
      <p:sp>
        <p:nvSpPr>
          <p:cNvPr id="125959" name="Oval 7"/>
          <p:cNvSpPr>
            <a:spLocks noChangeArrowheads="1"/>
          </p:cNvSpPr>
          <p:nvPr/>
        </p:nvSpPr>
        <p:spPr bwMode="auto">
          <a:xfrm flipV="1">
            <a:off x="4833938" y="3182938"/>
            <a:ext cx="512762" cy="485775"/>
          </a:xfrm>
          <a:prstGeom prst="ellipse">
            <a:avLst/>
          </a:prstGeom>
          <a:solidFill>
            <a:schemeClr val="bg1"/>
          </a:solidFill>
          <a:ln w="9525">
            <a:solidFill>
              <a:schemeClr val="tx1"/>
            </a:solidFill>
            <a:round/>
            <a:headEnd/>
            <a:tailEnd/>
          </a:ln>
        </p:spPr>
        <p:txBody>
          <a:bodyPr rot="10800000" wrap="none" anchor="ctr">
            <a:prstTxWarp prst="textNoShape">
              <a:avLst/>
            </a:prstTxWarp>
          </a:bodyPr>
          <a:lstStyle/>
          <a:p>
            <a:pPr algn="ctr" eaLnBrk="1" hangingPunct="1"/>
            <a:endParaRPr lang="en-US" sz="1400" baseline="-25000">
              <a:ea typeface="Arial" charset="0"/>
              <a:cs typeface="Arial" charset="0"/>
            </a:endParaRPr>
          </a:p>
        </p:txBody>
      </p:sp>
      <p:sp>
        <p:nvSpPr>
          <p:cNvPr id="125960" name="Text Box 8"/>
          <p:cNvSpPr txBox="1">
            <a:spLocks noChangeArrowheads="1"/>
          </p:cNvSpPr>
          <p:nvPr/>
        </p:nvSpPr>
        <p:spPr bwMode="auto">
          <a:xfrm>
            <a:off x="4886325" y="3333750"/>
            <a:ext cx="471488" cy="304800"/>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N</a:t>
            </a:r>
            <a:r>
              <a:rPr lang="en-US" sz="1400" baseline="-25000">
                <a:ea typeface="Arial" charset="0"/>
                <a:cs typeface="Arial" charset="0"/>
              </a:rPr>
              <a:t>car</a:t>
            </a:r>
          </a:p>
        </p:txBody>
      </p:sp>
      <p:grpSp>
        <p:nvGrpSpPr>
          <p:cNvPr id="2" name="Group 9"/>
          <p:cNvGrpSpPr>
            <a:grpSpLocks/>
          </p:cNvGrpSpPr>
          <p:nvPr/>
        </p:nvGrpSpPr>
        <p:grpSpPr bwMode="auto">
          <a:xfrm>
            <a:off x="6546850" y="1839913"/>
            <a:ext cx="511175" cy="485775"/>
            <a:chOff x="2022" y="540"/>
            <a:chExt cx="405" cy="384"/>
          </a:xfrm>
        </p:grpSpPr>
        <p:sp>
          <p:nvSpPr>
            <p:cNvPr id="125976" name="Oval 10"/>
            <p:cNvSpPr>
              <a:spLocks noChangeArrowheads="1"/>
            </p:cNvSpPr>
            <p:nvPr/>
          </p:nvSpPr>
          <p:spPr bwMode="auto">
            <a:xfrm flipV="1">
              <a:off x="2022" y="540"/>
              <a:ext cx="405" cy="384"/>
            </a:xfrm>
            <a:prstGeom prst="ellipse">
              <a:avLst/>
            </a:prstGeom>
            <a:solidFill>
              <a:schemeClr val="bg1"/>
            </a:solidFill>
            <a:ln w="9525">
              <a:solidFill>
                <a:schemeClr val="tx1"/>
              </a:solidFill>
              <a:round/>
              <a:headEnd/>
              <a:tailEnd/>
            </a:ln>
          </p:spPr>
          <p:txBody>
            <a:bodyPr rot="10800000" wrap="none" anchor="ctr">
              <a:prstTxWarp prst="textNoShape">
                <a:avLst/>
              </a:prstTxWarp>
            </a:bodyPr>
            <a:lstStyle/>
            <a:p>
              <a:pPr algn="ctr" eaLnBrk="1" hangingPunct="1"/>
              <a:endParaRPr lang="en-US" sz="1400" baseline="-25000">
                <a:ea typeface="Arial" charset="0"/>
                <a:cs typeface="Arial" charset="0"/>
              </a:endParaRPr>
            </a:p>
          </p:txBody>
        </p:sp>
        <p:sp>
          <p:nvSpPr>
            <p:cNvPr id="125977" name="Text Box 11"/>
            <p:cNvSpPr txBox="1">
              <a:spLocks noChangeArrowheads="1"/>
            </p:cNvSpPr>
            <p:nvPr/>
          </p:nvSpPr>
          <p:spPr bwMode="auto">
            <a:xfrm>
              <a:off x="2126" y="653"/>
              <a:ext cx="241" cy="241"/>
            </a:xfrm>
            <a:prstGeom prst="rect">
              <a:avLst/>
            </a:prstGeom>
            <a:solidFill>
              <a:schemeClr val="bg1"/>
            </a:solid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S</a:t>
              </a:r>
            </a:p>
          </p:txBody>
        </p:sp>
      </p:grpSp>
      <p:sp>
        <p:nvSpPr>
          <p:cNvPr id="125962" name="Line 12"/>
          <p:cNvSpPr>
            <a:spLocks noChangeShapeType="1"/>
          </p:cNvSpPr>
          <p:nvPr/>
        </p:nvSpPr>
        <p:spPr bwMode="auto">
          <a:xfrm flipH="1">
            <a:off x="5243513" y="2257425"/>
            <a:ext cx="1373187" cy="985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nvGrpSpPr>
          <p:cNvPr id="3" name="Group 13"/>
          <p:cNvGrpSpPr>
            <a:grpSpLocks/>
          </p:cNvGrpSpPr>
          <p:nvPr/>
        </p:nvGrpSpPr>
        <p:grpSpPr bwMode="auto">
          <a:xfrm>
            <a:off x="6550025" y="4595813"/>
            <a:ext cx="514350" cy="485775"/>
            <a:chOff x="2672" y="1555"/>
            <a:chExt cx="406" cy="384"/>
          </a:xfrm>
        </p:grpSpPr>
        <p:sp>
          <p:nvSpPr>
            <p:cNvPr id="125974" name="Oval 14"/>
            <p:cNvSpPr>
              <a:spLocks noChangeArrowheads="1"/>
            </p:cNvSpPr>
            <p:nvPr/>
          </p:nvSpPr>
          <p:spPr bwMode="auto">
            <a:xfrm flipV="1">
              <a:off x="2672" y="1555"/>
              <a:ext cx="406" cy="384"/>
            </a:xfrm>
            <a:prstGeom prst="ellipse">
              <a:avLst/>
            </a:prstGeom>
            <a:solidFill>
              <a:schemeClr val="accent1"/>
            </a:solidFill>
            <a:ln w="9525">
              <a:solidFill>
                <a:schemeClr val="tx1"/>
              </a:solidFill>
              <a:round/>
              <a:headEnd/>
              <a:tailEnd/>
            </a:ln>
          </p:spPr>
          <p:txBody>
            <a:bodyPr rot="10800000" wrap="none" anchor="ctr">
              <a:prstTxWarp prst="textNoShape">
                <a:avLst/>
              </a:prstTxWarp>
            </a:bodyPr>
            <a:lstStyle/>
            <a:p>
              <a:pPr algn="ctr" eaLnBrk="1" hangingPunct="1"/>
              <a:endParaRPr lang="en-US" sz="1400" baseline="-25000">
                <a:ea typeface="Arial" charset="0"/>
                <a:cs typeface="Arial" charset="0"/>
              </a:endParaRPr>
            </a:p>
          </p:txBody>
        </p:sp>
        <p:sp>
          <p:nvSpPr>
            <p:cNvPr id="125975" name="Text Box 15"/>
            <p:cNvSpPr txBox="1">
              <a:spLocks noChangeArrowheads="1"/>
            </p:cNvSpPr>
            <p:nvPr/>
          </p:nvSpPr>
          <p:spPr bwMode="auto">
            <a:xfrm>
              <a:off x="2775" y="1674"/>
              <a:ext cx="223" cy="241"/>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g</a:t>
              </a:r>
            </a:p>
          </p:txBody>
        </p:sp>
      </p:grpSp>
      <p:sp>
        <p:nvSpPr>
          <p:cNvPr id="125964" name="Line 16"/>
          <p:cNvSpPr>
            <a:spLocks noChangeShapeType="1"/>
          </p:cNvSpPr>
          <p:nvPr/>
        </p:nvSpPr>
        <p:spPr bwMode="auto">
          <a:xfrm flipH="1" flipV="1">
            <a:off x="6372225" y="3643313"/>
            <a:ext cx="279400" cy="981075"/>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125965" name="Line 17"/>
          <p:cNvSpPr>
            <a:spLocks noChangeShapeType="1"/>
          </p:cNvSpPr>
          <p:nvPr/>
        </p:nvSpPr>
        <p:spPr bwMode="auto">
          <a:xfrm flipV="1">
            <a:off x="6815138" y="2303463"/>
            <a:ext cx="0" cy="2287587"/>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125966" name="Text Box 18"/>
          <p:cNvSpPr txBox="1">
            <a:spLocks noChangeArrowheads="1"/>
          </p:cNvSpPr>
          <p:nvPr/>
        </p:nvSpPr>
        <p:spPr bwMode="auto">
          <a:xfrm>
            <a:off x="5954713" y="1770063"/>
            <a:ext cx="687387" cy="304800"/>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Scene</a:t>
            </a:r>
          </a:p>
        </p:txBody>
      </p:sp>
      <p:sp>
        <p:nvSpPr>
          <p:cNvPr id="125967" name="Text Box 19"/>
          <p:cNvSpPr txBox="1">
            <a:spLocks noChangeArrowheads="1"/>
          </p:cNvSpPr>
          <p:nvPr/>
        </p:nvSpPr>
        <p:spPr bwMode="auto">
          <a:xfrm>
            <a:off x="6389688" y="5137150"/>
            <a:ext cx="823912" cy="730250"/>
          </a:xfrm>
          <a:prstGeom prst="rect">
            <a:avLst/>
          </a:prstGeom>
          <a:noFill/>
          <a:ln w="9525">
            <a:noFill/>
            <a:miter lim="800000"/>
            <a:headEnd/>
            <a:tailEnd/>
          </a:ln>
        </p:spPr>
        <p:txBody>
          <a:bodyPr wrap="none">
            <a:prstTxWarp prst="textNoShape">
              <a:avLst/>
            </a:prstTxWarp>
            <a:spAutoFit/>
          </a:bodyPr>
          <a:lstStyle/>
          <a:p>
            <a:pPr algn="ctr" eaLnBrk="1" hangingPunct="1"/>
            <a:r>
              <a:rPr lang="en-US" sz="1400">
                <a:ea typeface="Arial" charset="0"/>
                <a:cs typeface="Arial" charset="0"/>
              </a:rPr>
              <a:t>Scene</a:t>
            </a:r>
          </a:p>
          <a:p>
            <a:pPr algn="ctr" eaLnBrk="1" hangingPunct="1"/>
            <a:r>
              <a:rPr lang="en-US" sz="1400">
                <a:ea typeface="Arial" charset="0"/>
                <a:cs typeface="Arial" charset="0"/>
              </a:rPr>
              <a:t>gist</a:t>
            </a:r>
          </a:p>
          <a:p>
            <a:pPr algn="ctr" eaLnBrk="1" hangingPunct="1"/>
            <a:r>
              <a:rPr lang="en-US" sz="1400">
                <a:ea typeface="Arial" charset="0"/>
                <a:cs typeface="Arial" charset="0"/>
              </a:rPr>
              <a:t>features</a:t>
            </a:r>
          </a:p>
        </p:txBody>
      </p:sp>
      <p:sp>
        <p:nvSpPr>
          <p:cNvPr id="125968" name="Text Box 20"/>
          <p:cNvSpPr txBox="1">
            <a:spLocks noChangeArrowheads="1"/>
          </p:cNvSpPr>
          <p:nvPr/>
        </p:nvSpPr>
        <p:spPr bwMode="auto">
          <a:xfrm>
            <a:off x="4352925" y="4621213"/>
            <a:ext cx="296863" cy="336550"/>
          </a:xfrm>
          <a:prstGeom prst="rect">
            <a:avLst/>
          </a:prstGeom>
          <a:noFill/>
          <a:ln w="9525">
            <a:noFill/>
            <a:miter lim="800000"/>
            <a:headEnd/>
            <a:tailEnd/>
          </a:ln>
        </p:spPr>
        <p:txBody>
          <a:bodyPr wrap="none">
            <a:prstTxWarp prst="textNoShape">
              <a:avLst/>
            </a:prstTxWarp>
            <a:spAutoFit/>
          </a:bodyPr>
          <a:lstStyle/>
          <a:p>
            <a:r>
              <a:rPr lang="en-US" sz="1600"/>
              <a:t>0</a:t>
            </a:r>
          </a:p>
        </p:txBody>
      </p:sp>
      <p:sp>
        <p:nvSpPr>
          <p:cNvPr id="125969" name="Text Box 21"/>
          <p:cNvSpPr txBox="1">
            <a:spLocks noChangeArrowheads="1"/>
          </p:cNvSpPr>
          <p:nvPr/>
        </p:nvSpPr>
        <p:spPr bwMode="auto">
          <a:xfrm>
            <a:off x="4475163" y="4619625"/>
            <a:ext cx="296862" cy="336550"/>
          </a:xfrm>
          <a:prstGeom prst="rect">
            <a:avLst/>
          </a:prstGeom>
          <a:noFill/>
          <a:ln w="9525">
            <a:noFill/>
            <a:miter lim="800000"/>
            <a:headEnd/>
            <a:tailEnd/>
          </a:ln>
        </p:spPr>
        <p:txBody>
          <a:bodyPr wrap="none">
            <a:prstTxWarp prst="textNoShape">
              <a:avLst/>
            </a:prstTxWarp>
            <a:spAutoFit/>
          </a:bodyPr>
          <a:lstStyle/>
          <a:p>
            <a:r>
              <a:rPr lang="en-US" sz="1600"/>
              <a:t>1</a:t>
            </a:r>
          </a:p>
        </p:txBody>
      </p:sp>
      <p:sp>
        <p:nvSpPr>
          <p:cNvPr id="125970" name="Text Box 22"/>
          <p:cNvSpPr txBox="1">
            <a:spLocks noChangeArrowheads="1"/>
          </p:cNvSpPr>
          <p:nvPr/>
        </p:nvSpPr>
        <p:spPr bwMode="auto">
          <a:xfrm>
            <a:off x="4951413" y="4619625"/>
            <a:ext cx="296862" cy="336550"/>
          </a:xfrm>
          <a:prstGeom prst="rect">
            <a:avLst/>
          </a:prstGeom>
          <a:noFill/>
          <a:ln w="9525">
            <a:noFill/>
            <a:miter lim="800000"/>
            <a:headEnd/>
            <a:tailEnd/>
          </a:ln>
        </p:spPr>
        <p:txBody>
          <a:bodyPr wrap="none">
            <a:prstTxWarp prst="textNoShape">
              <a:avLst/>
            </a:prstTxWarp>
            <a:spAutoFit/>
          </a:bodyPr>
          <a:lstStyle/>
          <a:p>
            <a:r>
              <a:rPr lang="en-US" sz="1600"/>
              <a:t>5</a:t>
            </a:r>
          </a:p>
        </p:txBody>
      </p:sp>
      <p:sp>
        <p:nvSpPr>
          <p:cNvPr id="125971" name="Text Box 23"/>
          <p:cNvSpPr txBox="1">
            <a:spLocks noChangeArrowheads="1"/>
          </p:cNvSpPr>
          <p:nvPr/>
        </p:nvSpPr>
        <p:spPr bwMode="auto">
          <a:xfrm>
            <a:off x="4343400" y="3589338"/>
            <a:ext cx="2035175" cy="366712"/>
          </a:xfrm>
          <a:prstGeom prst="rect">
            <a:avLst/>
          </a:prstGeom>
          <a:noFill/>
          <a:ln w="9525">
            <a:noFill/>
            <a:miter lim="800000"/>
            <a:headEnd/>
            <a:tailEnd/>
          </a:ln>
        </p:spPr>
        <p:txBody>
          <a:bodyPr wrap="none">
            <a:prstTxWarp prst="textNoShape">
              <a:avLst/>
            </a:prstTxWarp>
            <a:spAutoFit/>
          </a:bodyPr>
          <a:lstStyle/>
          <a:p>
            <a:r>
              <a:rPr lang="en-US" sz="1800"/>
              <a:t>P(N</a:t>
            </a:r>
            <a:r>
              <a:rPr lang="en-US" sz="1800" baseline="-25000"/>
              <a:t>car</a:t>
            </a:r>
            <a:r>
              <a:rPr lang="en-US" sz="1800"/>
              <a:t> | S = street)</a:t>
            </a:r>
          </a:p>
        </p:txBody>
      </p:sp>
      <p:pic>
        <p:nvPicPr>
          <p:cNvPr id="125972" name="Picture 24"/>
          <p:cNvPicPr>
            <a:picLocks noChangeAspect="1" noChangeArrowheads="1"/>
          </p:cNvPicPr>
          <p:nvPr/>
        </p:nvPicPr>
        <p:blipFill>
          <a:blip r:embed="rId4"/>
          <a:srcRect b="9306"/>
          <a:stretch>
            <a:fillRect/>
          </a:stretch>
        </p:blipFill>
        <p:spPr bwMode="auto">
          <a:xfrm>
            <a:off x="4154488" y="3876675"/>
            <a:ext cx="2452687" cy="850900"/>
          </a:xfrm>
          <a:prstGeom prst="rect">
            <a:avLst/>
          </a:prstGeom>
          <a:noFill/>
          <a:ln w="9525">
            <a:noFill/>
            <a:miter lim="800000"/>
            <a:headEnd/>
            <a:tailEnd/>
          </a:ln>
        </p:spPr>
      </p:pic>
      <p:sp>
        <p:nvSpPr>
          <p:cNvPr id="125973" name="Text Box 25"/>
          <p:cNvSpPr txBox="1">
            <a:spLocks noChangeArrowheads="1"/>
          </p:cNvSpPr>
          <p:nvPr/>
        </p:nvSpPr>
        <p:spPr bwMode="auto">
          <a:xfrm>
            <a:off x="6094413" y="4605338"/>
            <a:ext cx="349250" cy="366712"/>
          </a:xfrm>
          <a:prstGeom prst="rect">
            <a:avLst/>
          </a:prstGeom>
          <a:noFill/>
          <a:ln w="9525">
            <a:noFill/>
            <a:miter lim="800000"/>
            <a:headEnd/>
            <a:tailEnd/>
          </a:ln>
        </p:spPr>
        <p:txBody>
          <a:bodyPr wrap="none">
            <a:prstTxWarp prst="textNoShape">
              <a:avLst/>
            </a:prstTxWarp>
            <a:spAutoFit/>
          </a:bodyPr>
          <a:lstStyle/>
          <a:p>
            <a:r>
              <a:rPr lang="en-US" sz="1800"/>
              <a:t>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125413" y="-134938"/>
            <a:ext cx="9439276" cy="699293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800"/>
          </a:p>
        </p:txBody>
      </p:sp>
      <p:sp>
        <p:nvSpPr>
          <p:cNvPr id="130051" name="Rectangle 3"/>
          <p:cNvSpPr>
            <a:spLocks noChangeArrowheads="1"/>
          </p:cNvSpPr>
          <p:nvPr/>
        </p:nvSpPr>
        <p:spPr bwMode="auto">
          <a:xfrm>
            <a:off x="0" y="304800"/>
            <a:ext cx="9144000" cy="730250"/>
          </a:xfrm>
          <a:prstGeom prst="rect">
            <a:avLst/>
          </a:prstGeom>
          <a:noFill/>
          <a:ln w="9525">
            <a:noFill/>
            <a:miter lim="800000"/>
            <a:headEnd/>
            <a:tailEnd/>
          </a:ln>
        </p:spPr>
        <p:txBody>
          <a:bodyPr anchor="ctr">
            <a:prstTxWarp prst="textNoShape">
              <a:avLst/>
            </a:prstTxWarp>
          </a:bodyPr>
          <a:lstStyle/>
          <a:p>
            <a:pPr algn="ctr" eaLnBrk="1" hangingPunct="1"/>
            <a:r>
              <a:rPr lang="en-US" sz="4000"/>
              <a:t>An integrated model of Scenes, Objects, and Parts</a:t>
            </a:r>
          </a:p>
        </p:txBody>
      </p:sp>
      <p:sp>
        <p:nvSpPr>
          <p:cNvPr id="130052" name="AutoShape 4"/>
          <p:cNvSpPr>
            <a:spLocks noChangeAspect="1" noChangeArrowheads="1" noTextEdit="1"/>
          </p:cNvSpPr>
          <p:nvPr/>
        </p:nvSpPr>
        <p:spPr bwMode="auto">
          <a:xfrm>
            <a:off x="0" y="1905000"/>
            <a:ext cx="3867150" cy="3859213"/>
          </a:xfrm>
          <a:prstGeom prst="rect">
            <a:avLst/>
          </a:prstGeom>
          <a:noFill/>
          <a:ln w="9525">
            <a:noFill/>
            <a:miter lim="800000"/>
            <a:headEnd/>
            <a:tailEnd/>
          </a:ln>
        </p:spPr>
        <p:txBody>
          <a:bodyPr>
            <a:prstTxWarp prst="textNoShape">
              <a:avLst/>
            </a:prstTxWarp>
          </a:bodyPr>
          <a:lstStyle/>
          <a:p>
            <a:endParaRPr lang="en-US"/>
          </a:p>
        </p:txBody>
      </p:sp>
      <p:sp>
        <p:nvSpPr>
          <p:cNvPr id="130053" name="Text Box 5"/>
          <p:cNvSpPr txBox="1">
            <a:spLocks noChangeArrowheads="1"/>
          </p:cNvSpPr>
          <p:nvPr/>
        </p:nvSpPr>
        <p:spPr bwMode="auto">
          <a:xfrm>
            <a:off x="5846763" y="4503738"/>
            <a:ext cx="2657475" cy="366712"/>
          </a:xfrm>
          <a:prstGeom prst="rect">
            <a:avLst/>
          </a:prstGeom>
          <a:noFill/>
          <a:ln w="9525">
            <a:noFill/>
            <a:miter lim="800000"/>
            <a:headEnd/>
            <a:tailEnd/>
          </a:ln>
        </p:spPr>
        <p:txBody>
          <a:bodyPr wrap="none">
            <a:prstTxWarp prst="textNoShape">
              <a:avLst/>
            </a:prstTxWarp>
            <a:spAutoFit/>
          </a:bodyPr>
          <a:lstStyle/>
          <a:p>
            <a:r>
              <a:rPr lang="en-US" sz="1800"/>
              <a:t>p(d | F=1) = </a:t>
            </a:r>
            <a:r>
              <a:rPr lang="en-US" sz="1800">
                <a:latin typeface="Book Antiqua" charset="0"/>
              </a:rPr>
              <a:t>N</a:t>
            </a:r>
            <a:r>
              <a:rPr lang="en-US" sz="1800"/>
              <a:t>(d | </a:t>
            </a:r>
            <a:r>
              <a:rPr lang="en-US" sz="1800">
                <a:latin typeface="Symbol" charset="2"/>
              </a:rPr>
              <a:t>m</a:t>
            </a:r>
            <a:r>
              <a:rPr lang="en-US" sz="1800" baseline="-25000"/>
              <a:t>1</a:t>
            </a:r>
            <a:r>
              <a:rPr lang="en-US" sz="1800"/>
              <a:t>, </a:t>
            </a:r>
            <a:r>
              <a:rPr lang="en-US" sz="1800">
                <a:latin typeface="Symbol" charset="2"/>
              </a:rPr>
              <a:t>s</a:t>
            </a:r>
            <a:r>
              <a:rPr lang="en-US" sz="1800" baseline="-25000"/>
              <a:t>1</a:t>
            </a:r>
            <a:r>
              <a:rPr lang="en-US" sz="1800"/>
              <a:t>)</a:t>
            </a:r>
          </a:p>
        </p:txBody>
      </p:sp>
      <p:sp>
        <p:nvSpPr>
          <p:cNvPr id="130054" name="Text Box 6"/>
          <p:cNvSpPr txBox="1">
            <a:spLocks noChangeArrowheads="1"/>
          </p:cNvSpPr>
          <p:nvPr/>
        </p:nvSpPr>
        <p:spPr bwMode="auto">
          <a:xfrm>
            <a:off x="5845175" y="4848225"/>
            <a:ext cx="2657475" cy="366713"/>
          </a:xfrm>
          <a:prstGeom prst="rect">
            <a:avLst/>
          </a:prstGeom>
          <a:noFill/>
          <a:ln w="9525">
            <a:noFill/>
            <a:miter lim="800000"/>
            <a:headEnd/>
            <a:tailEnd/>
          </a:ln>
        </p:spPr>
        <p:txBody>
          <a:bodyPr wrap="none">
            <a:prstTxWarp prst="textNoShape">
              <a:avLst/>
            </a:prstTxWarp>
            <a:spAutoFit/>
          </a:bodyPr>
          <a:lstStyle/>
          <a:p>
            <a:r>
              <a:rPr lang="en-US" sz="1800"/>
              <a:t>p(d | F=0) = </a:t>
            </a:r>
            <a:r>
              <a:rPr lang="en-US" sz="1800">
                <a:latin typeface="Book Antiqua" charset="0"/>
              </a:rPr>
              <a:t>N</a:t>
            </a:r>
            <a:r>
              <a:rPr lang="en-US" sz="1800"/>
              <a:t>(d | </a:t>
            </a:r>
            <a:r>
              <a:rPr lang="en-US" sz="1800">
                <a:latin typeface="Symbol" charset="2"/>
              </a:rPr>
              <a:t>m</a:t>
            </a:r>
            <a:r>
              <a:rPr lang="en-US" sz="1800" baseline="-25000"/>
              <a:t>0</a:t>
            </a:r>
            <a:r>
              <a:rPr lang="en-US" sz="1800"/>
              <a:t>, </a:t>
            </a:r>
            <a:r>
              <a:rPr lang="en-US" sz="1800">
                <a:latin typeface="Symbol" charset="2"/>
              </a:rPr>
              <a:t>s</a:t>
            </a:r>
            <a:r>
              <a:rPr lang="en-US" sz="1800" baseline="-25000"/>
              <a:t>0</a:t>
            </a:r>
            <a:r>
              <a:rPr lang="en-US" sz="1800"/>
              <a:t>)</a:t>
            </a:r>
          </a:p>
        </p:txBody>
      </p:sp>
      <p:sp>
        <p:nvSpPr>
          <p:cNvPr id="130055" name="Text Box 7"/>
          <p:cNvSpPr txBox="1">
            <a:spLocks noChangeArrowheads="1"/>
          </p:cNvSpPr>
          <p:nvPr/>
        </p:nvSpPr>
        <p:spPr bwMode="auto">
          <a:xfrm>
            <a:off x="4564063" y="1757363"/>
            <a:ext cx="3625850" cy="366712"/>
          </a:xfrm>
          <a:prstGeom prst="rect">
            <a:avLst/>
          </a:prstGeom>
          <a:noFill/>
          <a:ln w="9525">
            <a:noFill/>
            <a:miter lim="800000"/>
            <a:headEnd/>
            <a:tailEnd/>
          </a:ln>
        </p:spPr>
        <p:txBody>
          <a:bodyPr wrap="none">
            <a:prstTxWarp prst="textNoShape">
              <a:avLst/>
            </a:prstTxWarp>
            <a:spAutoFit/>
          </a:bodyPr>
          <a:lstStyle/>
          <a:p>
            <a:pPr eaLnBrk="1" hangingPunct="1"/>
            <a:r>
              <a:rPr lang="en-US" sz="1800">
                <a:ea typeface="Arial" charset="0"/>
                <a:cs typeface="Arial" charset="0"/>
              </a:rPr>
              <a:t>We train a multiview car detector. </a:t>
            </a:r>
          </a:p>
        </p:txBody>
      </p:sp>
      <p:pic>
        <p:nvPicPr>
          <p:cNvPr id="130056" name="Picture 8"/>
          <p:cNvPicPr>
            <a:picLocks noChangeAspect="1" noChangeArrowheads="1"/>
          </p:cNvPicPr>
          <p:nvPr/>
        </p:nvPicPr>
        <p:blipFill>
          <a:blip r:embed="rId3"/>
          <a:srcRect b="47398"/>
          <a:stretch>
            <a:fillRect/>
          </a:stretch>
        </p:blipFill>
        <p:spPr bwMode="auto">
          <a:xfrm>
            <a:off x="4318000" y="2162175"/>
            <a:ext cx="3930650" cy="395288"/>
          </a:xfrm>
          <a:prstGeom prst="rect">
            <a:avLst/>
          </a:prstGeom>
          <a:noFill/>
          <a:ln w="9525">
            <a:noFill/>
            <a:miter lim="800000"/>
            <a:headEnd/>
            <a:tailEnd/>
          </a:ln>
        </p:spPr>
      </p:pic>
      <p:pic>
        <p:nvPicPr>
          <p:cNvPr id="130057" name="Picture 9"/>
          <p:cNvPicPr>
            <a:picLocks noChangeAspect="1" noChangeArrowheads="1"/>
          </p:cNvPicPr>
          <p:nvPr/>
        </p:nvPicPr>
        <p:blipFill>
          <a:blip r:embed="rId4"/>
          <a:srcRect/>
          <a:stretch>
            <a:fillRect/>
          </a:stretch>
        </p:blipFill>
        <p:spPr bwMode="auto">
          <a:xfrm>
            <a:off x="0" y="2173288"/>
            <a:ext cx="3929063" cy="2949575"/>
          </a:xfrm>
          <a:prstGeom prst="rect">
            <a:avLst/>
          </a:prstGeom>
          <a:noFill/>
          <a:ln w="9525">
            <a:noFill/>
            <a:miter lim="800000"/>
            <a:headEnd/>
            <a:tailEnd/>
          </a:ln>
        </p:spPr>
      </p:pic>
      <p:pic>
        <p:nvPicPr>
          <p:cNvPr id="438282" name="Picture 10"/>
          <p:cNvPicPr>
            <a:picLocks noChangeAspect="1" noChangeArrowheads="1"/>
          </p:cNvPicPr>
          <p:nvPr/>
        </p:nvPicPr>
        <p:blipFill>
          <a:blip r:embed="rId5"/>
          <a:srcRect/>
          <a:stretch>
            <a:fillRect/>
          </a:stretch>
        </p:blipFill>
        <p:spPr bwMode="auto">
          <a:xfrm>
            <a:off x="0" y="2166938"/>
            <a:ext cx="3929063" cy="2949575"/>
          </a:xfrm>
          <a:prstGeom prst="rect">
            <a:avLst/>
          </a:prstGeom>
          <a:noFill/>
          <a:ln w="9525">
            <a:noFill/>
            <a:miter lim="800000"/>
            <a:headEnd/>
            <a:tailEnd/>
          </a:ln>
        </p:spPr>
      </p:pic>
      <p:grpSp>
        <p:nvGrpSpPr>
          <p:cNvPr id="2" name="Group 11"/>
          <p:cNvGrpSpPr>
            <a:grpSpLocks/>
          </p:cNvGrpSpPr>
          <p:nvPr/>
        </p:nvGrpSpPr>
        <p:grpSpPr bwMode="auto">
          <a:xfrm>
            <a:off x="4497388" y="4476750"/>
            <a:ext cx="1101725" cy="1343025"/>
            <a:chOff x="4553" y="2617"/>
            <a:chExt cx="753" cy="918"/>
          </a:xfrm>
        </p:grpSpPr>
        <p:sp>
          <p:nvSpPr>
            <p:cNvPr id="130062" name="Oval 12"/>
            <p:cNvSpPr>
              <a:spLocks noChangeArrowheads="1"/>
            </p:cNvSpPr>
            <p:nvPr/>
          </p:nvSpPr>
          <p:spPr bwMode="auto">
            <a:xfrm>
              <a:off x="4983" y="3229"/>
              <a:ext cx="323" cy="30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algn="ctr" eaLnBrk="1" hangingPunct="1"/>
              <a:r>
                <a:rPr lang="en-US" sz="1400">
                  <a:ea typeface="Arial" charset="0"/>
                  <a:cs typeface="Arial" charset="0"/>
                </a:rPr>
                <a:t>x</a:t>
              </a:r>
              <a:r>
                <a:rPr lang="en-US" sz="1400" baseline="30000">
                  <a:ea typeface="Arial" charset="0"/>
                  <a:cs typeface="Arial" charset="0"/>
                </a:rPr>
                <a:t>car</a:t>
              </a:r>
              <a:r>
                <a:rPr lang="en-US" sz="1400" baseline="-25000">
                  <a:ea typeface="Arial" charset="0"/>
                  <a:cs typeface="Arial" charset="0"/>
                </a:rPr>
                <a:t>i</a:t>
              </a:r>
            </a:p>
          </p:txBody>
        </p:sp>
        <p:sp>
          <p:nvSpPr>
            <p:cNvPr id="130063" name="Oval 13"/>
            <p:cNvSpPr>
              <a:spLocks noChangeArrowheads="1"/>
            </p:cNvSpPr>
            <p:nvPr/>
          </p:nvSpPr>
          <p:spPr bwMode="auto">
            <a:xfrm>
              <a:off x="4553" y="3209"/>
              <a:ext cx="324" cy="30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algn="ctr" eaLnBrk="1" hangingPunct="1"/>
              <a:r>
                <a:rPr lang="en-US" sz="1400">
                  <a:ea typeface="Arial" charset="0"/>
                  <a:cs typeface="Arial" charset="0"/>
                </a:rPr>
                <a:t>d</a:t>
              </a:r>
              <a:r>
                <a:rPr lang="en-US" sz="1400" baseline="30000">
                  <a:ea typeface="Arial" charset="0"/>
                  <a:cs typeface="Arial" charset="0"/>
                </a:rPr>
                <a:t>car</a:t>
              </a:r>
              <a:r>
                <a:rPr lang="en-US" sz="1400" baseline="-25000">
                  <a:ea typeface="Arial" charset="0"/>
                  <a:cs typeface="Arial" charset="0"/>
                </a:rPr>
                <a:t>i</a:t>
              </a:r>
            </a:p>
          </p:txBody>
        </p:sp>
        <p:sp>
          <p:nvSpPr>
            <p:cNvPr id="130064" name="Oval 14"/>
            <p:cNvSpPr>
              <a:spLocks noChangeArrowheads="1"/>
            </p:cNvSpPr>
            <p:nvPr/>
          </p:nvSpPr>
          <p:spPr bwMode="auto">
            <a:xfrm>
              <a:off x="4801" y="2617"/>
              <a:ext cx="323" cy="306"/>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1" hangingPunct="1"/>
              <a:endParaRPr lang="en-US" sz="1400" baseline="-25000">
                <a:ea typeface="Arial" charset="0"/>
                <a:cs typeface="Arial" charset="0"/>
              </a:endParaRPr>
            </a:p>
          </p:txBody>
        </p:sp>
        <p:sp>
          <p:nvSpPr>
            <p:cNvPr id="130065" name="Line 15"/>
            <p:cNvSpPr>
              <a:spLocks noChangeShapeType="1"/>
            </p:cNvSpPr>
            <p:nvPr/>
          </p:nvSpPr>
          <p:spPr bwMode="auto">
            <a:xfrm flipH="1">
              <a:off x="4752" y="2913"/>
              <a:ext cx="133" cy="29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30066" name="Line 16"/>
            <p:cNvSpPr>
              <a:spLocks noChangeShapeType="1"/>
            </p:cNvSpPr>
            <p:nvPr/>
          </p:nvSpPr>
          <p:spPr bwMode="auto">
            <a:xfrm>
              <a:off x="5007" y="2923"/>
              <a:ext cx="117" cy="30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nvGrpSpPr>
            <p:cNvPr id="3" name="Group 17"/>
            <p:cNvGrpSpPr>
              <a:grpSpLocks/>
            </p:cNvGrpSpPr>
            <p:nvPr/>
          </p:nvGrpSpPr>
          <p:grpSpPr bwMode="auto">
            <a:xfrm>
              <a:off x="4812" y="2663"/>
              <a:ext cx="321" cy="259"/>
              <a:chOff x="2201" y="954"/>
              <a:chExt cx="403" cy="325"/>
            </a:xfrm>
          </p:grpSpPr>
          <p:sp>
            <p:nvSpPr>
              <p:cNvPr id="130068" name="Rectangle 18"/>
              <p:cNvSpPr>
                <a:spLocks noChangeArrowheads="1"/>
              </p:cNvSpPr>
              <p:nvPr/>
            </p:nvSpPr>
            <p:spPr bwMode="auto">
              <a:xfrm>
                <a:off x="2310" y="954"/>
                <a:ext cx="294" cy="196"/>
              </a:xfrm>
              <a:prstGeom prst="rect">
                <a:avLst/>
              </a:prstGeom>
              <a:noFill/>
              <a:ln w="9525">
                <a:noFill/>
                <a:miter lim="800000"/>
                <a:headEnd/>
                <a:tailEnd/>
              </a:ln>
            </p:spPr>
            <p:txBody>
              <a:bodyPr wrap="none">
                <a:prstTxWarp prst="textNoShape">
                  <a:avLst/>
                </a:prstTxWarp>
                <a:spAutoFit/>
              </a:bodyPr>
              <a:lstStyle/>
              <a:p>
                <a:pPr eaLnBrk="1" hangingPunct="1"/>
                <a:r>
                  <a:rPr lang="en-US" sz="900">
                    <a:ea typeface="Arial" charset="0"/>
                    <a:cs typeface="Arial" charset="0"/>
                  </a:rPr>
                  <a:t>car</a:t>
                </a:r>
              </a:p>
            </p:txBody>
          </p:sp>
          <p:sp>
            <p:nvSpPr>
              <p:cNvPr id="130069" name="Rectangle 19"/>
              <p:cNvSpPr>
                <a:spLocks noChangeArrowheads="1"/>
              </p:cNvSpPr>
              <p:nvPr/>
            </p:nvSpPr>
            <p:spPr bwMode="auto">
              <a:xfrm>
                <a:off x="2201" y="1018"/>
                <a:ext cx="272" cy="261"/>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F</a:t>
                </a:r>
                <a:r>
                  <a:rPr lang="en-US" sz="1400" baseline="-25000">
                    <a:ea typeface="Arial" charset="0"/>
                    <a:cs typeface="Arial" charset="0"/>
                  </a:rPr>
                  <a:t>i</a:t>
                </a:r>
              </a:p>
            </p:txBody>
          </p:sp>
        </p:grpSp>
      </p:grpSp>
      <p:sp>
        <p:nvSpPr>
          <p:cNvPr id="130060" name="Rectangle 20"/>
          <p:cNvSpPr>
            <a:spLocks noChangeArrowheads="1"/>
          </p:cNvSpPr>
          <p:nvPr/>
        </p:nvSpPr>
        <p:spPr bwMode="auto">
          <a:xfrm>
            <a:off x="4395788" y="4321175"/>
            <a:ext cx="1357312" cy="1771650"/>
          </a:xfrm>
          <a:prstGeom prst="rect">
            <a:avLst/>
          </a:prstGeom>
          <a:noFill/>
          <a:ln w="12700">
            <a:solidFill>
              <a:schemeClr val="tx1"/>
            </a:solidFill>
            <a:miter lim="800000"/>
            <a:headEnd/>
            <a:tailEnd/>
          </a:ln>
        </p:spPr>
        <p:txBody>
          <a:bodyPr wrap="none" anchor="ctr">
            <a:prstTxWarp prst="textNoShape">
              <a:avLst/>
            </a:prstTxWarp>
          </a:bodyPr>
          <a:lstStyle/>
          <a:p>
            <a:endParaRPr lang="en-US"/>
          </a:p>
        </p:txBody>
      </p:sp>
      <p:sp>
        <p:nvSpPr>
          <p:cNvPr id="130061" name="Text Box 21"/>
          <p:cNvSpPr txBox="1">
            <a:spLocks noChangeArrowheads="1"/>
          </p:cNvSpPr>
          <p:nvPr/>
        </p:nvSpPr>
        <p:spPr bwMode="auto">
          <a:xfrm>
            <a:off x="5316538" y="5846763"/>
            <a:ext cx="466725" cy="274637"/>
          </a:xfrm>
          <a:prstGeom prst="rect">
            <a:avLst/>
          </a:prstGeom>
          <a:noFill/>
          <a:ln w="9525">
            <a:noFill/>
            <a:miter lim="800000"/>
            <a:headEnd/>
            <a:tailEnd/>
          </a:ln>
        </p:spPr>
        <p:txBody>
          <a:bodyPr wrap="none">
            <a:prstTxWarp prst="textNoShape">
              <a:avLst/>
            </a:prstTxWarp>
            <a:spAutoFit/>
          </a:bodyPr>
          <a:lstStyle/>
          <a:p>
            <a:r>
              <a:rPr lang="en-US" sz="1200"/>
              <a:t>N=4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4146" name="Rectangle 2"/>
          <p:cNvSpPr>
            <a:spLocks noChangeArrowheads="1"/>
          </p:cNvSpPr>
          <p:nvPr/>
        </p:nvSpPr>
        <p:spPr bwMode="auto">
          <a:xfrm>
            <a:off x="-125413" y="-115888"/>
            <a:ext cx="9439276" cy="699293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sz="1800"/>
          </a:p>
        </p:txBody>
      </p:sp>
      <p:sp>
        <p:nvSpPr>
          <p:cNvPr id="134147" name="Rectangle 3"/>
          <p:cNvSpPr>
            <a:spLocks noChangeArrowheads="1"/>
          </p:cNvSpPr>
          <p:nvPr/>
        </p:nvSpPr>
        <p:spPr bwMode="auto">
          <a:xfrm>
            <a:off x="0" y="304800"/>
            <a:ext cx="9144000" cy="730250"/>
          </a:xfrm>
          <a:prstGeom prst="rect">
            <a:avLst/>
          </a:prstGeom>
          <a:noFill/>
          <a:ln w="9525">
            <a:noFill/>
            <a:miter lim="800000"/>
            <a:headEnd/>
            <a:tailEnd/>
          </a:ln>
        </p:spPr>
        <p:txBody>
          <a:bodyPr anchor="ctr">
            <a:prstTxWarp prst="textNoShape">
              <a:avLst/>
            </a:prstTxWarp>
          </a:bodyPr>
          <a:lstStyle/>
          <a:p>
            <a:pPr algn="ctr" eaLnBrk="1" hangingPunct="1"/>
            <a:r>
              <a:rPr lang="en-US" sz="4000"/>
              <a:t>An integrated model of Scenes, Objects, and Parts</a:t>
            </a:r>
          </a:p>
        </p:txBody>
      </p:sp>
      <p:sp>
        <p:nvSpPr>
          <p:cNvPr id="134148" name="AutoShape 4"/>
          <p:cNvSpPr>
            <a:spLocks noChangeAspect="1" noChangeArrowheads="1" noTextEdit="1"/>
          </p:cNvSpPr>
          <p:nvPr/>
        </p:nvSpPr>
        <p:spPr bwMode="auto">
          <a:xfrm>
            <a:off x="0" y="1905000"/>
            <a:ext cx="3867150" cy="3859213"/>
          </a:xfrm>
          <a:prstGeom prst="rect">
            <a:avLst/>
          </a:prstGeom>
          <a:noFill/>
          <a:ln w="9525">
            <a:noFill/>
            <a:miter lim="800000"/>
            <a:headEnd/>
            <a:tailEnd/>
          </a:ln>
        </p:spPr>
        <p:txBody>
          <a:bodyPr>
            <a:prstTxWarp prst="textNoShape">
              <a:avLst/>
            </a:prstTxWarp>
          </a:bodyPr>
          <a:lstStyle/>
          <a:p>
            <a:endParaRPr lang="en-US"/>
          </a:p>
        </p:txBody>
      </p:sp>
      <p:sp>
        <p:nvSpPr>
          <p:cNvPr id="134149" name="Oval 5"/>
          <p:cNvSpPr>
            <a:spLocks noChangeArrowheads="1"/>
          </p:cNvSpPr>
          <p:nvPr/>
        </p:nvSpPr>
        <p:spPr bwMode="auto">
          <a:xfrm flipV="1">
            <a:off x="6021388" y="3175000"/>
            <a:ext cx="514350" cy="485775"/>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4150" name="Text Box 6"/>
          <p:cNvSpPr txBox="1">
            <a:spLocks noChangeArrowheads="1"/>
          </p:cNvSpPr>
          <p:nvPr/>
        </p:nvSpPr>
        <p:spPr bwMode="auto">
          <a:xfrm>
            <a:off x="6053138" y="3294063"/>
            <a:ext cx="450850" cy="304800"/>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Z</a:t>
            </a:r>
            <a:r>
              <a:rPr lang="en-US" sz="1400" baseline="-25000">
                <a:ea typeface="Arial" charset="0"/>
                <a:cs typeface="Arial" charset="0"/>
              </a:rPr>
              <a:t>car</a:t>
            </a:r>
          </a:p>
        </p:txBody>
      </p:sp>
      <p:sp>
        <p:nvSpPr>
          <p:cNvPr id="134151" name="Oval 7"/>
          <p:cNvSpPr>
            <a:spLocks noChangeArrowheads="1"/>
          </p:cNvSpPr>
          <p:nvPr/>
        </p:nvSpPr>
        <p:spPr bwMode="auto">
          <a:xfrm flipV="1">
            <a:off x="4833938" y="3182938"/>
            <a:ext cx="512762" cy="485775"/>
          </a:xfrm>
          <a:prstGeom prst="ellipse">
            <a:avLst/>
          </a:prstGeom>
          <a:solidFill>
            <a:schemeClr val="bg1"/>
          </a:solidFill>
          <a:ln w="9525">
            <a:solidFill>
              <a:schemeClr val="tx1"/>
            </a:solidFill>
            <a:round/>
            <a:headEnd/>
            <a:tailEnd/>
          </a:ln>
        </p:spPr>
        <p:txBody>
          <a:bodyPr rot="10800000" wrap="none" anchor="ctr">
            <a:prstTxWarp prst="textNoShape">
              <a:avLst/>
            </a:prstTxWarp>
          </a:bodyPr>
          <a:lstStyle/>
          <a:p>
            <a:pPr algn="ctr" eaLnBrk="1" hangingPunct="1"/>
            <a:endParaRPr lang="en-US" sz="1400" baseline="-25000">
              <a:ea typeface="Arial" charset="0"/>
              <a:cs typeface="Arial" charset="0"/>
            </a:endParaRPr>
          </a:p>
        </p:txBody>
      </p:sp>
      <p:sp>
        <p:nvSpPr>
          <p:cNvPr id="134152" name="Text Box 8"/>
          <p:cNvSpPr txBox="1">
            <a:spLocks noChangeArrowheads="1"/>
          </p:cNvSpPr>
          <p:nvPr/>
        </p:nvSpPr>
        <p:spPr bwMode="auto">
          <a:xfrm>
            <a:off x="4886325" y="3333750"/>
            <a:ext cx="471488" cy="304800"/>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N</a:t>
            </a:r>
            <a:r>
              <a:rPr lang="en-US" sz="1400" baseline="-25000">
                <a:ea typeface="Arial" charset="0"/>
                <a:cs typeface="Arial" charset="0"/>
              </a:rPr>
              <a:t>car</a:t>
            </a:r>
          </a:p>
        </p:txBody>
      </p:sp>
      <p:grpSp>
        <p:nvGrpSpPr>
          <p:cNvPr id="2" name="Group 9"/>
          <p:cNvGrpSpPr>
            <a:grpSpLocks/>
          </p:cNvGrpSpPr>
          <p:nvPr/>
        </p:nvGrpSpPr>
        <p:grpSpPr bwMode="auto">
          <a:xfrm>
            <a:off x="6546850" y="1839913"/>
            <a:ext cx="511175" cy="485775"/>
            <a:chOff x="2022" y="540"/>
            <a:chExt cx="405" cy="384"/>
          </a:xfrm>
        </p:grpSpPr>
        <p:sp>
          <p:nvSpPr>
            <p:cNvPr id="134180" name="Oval 10"/>
            <p:cNvSpPr>
              <a:spLocks noChangeArrowheads="1"/>
            </p:cNvSpPr>
            <p:nvPr/>
          </p:nvSpPr>
          <p:spPr bwMode="auto">
            <a:xfrm flipV="1">
              <a:off x="2022" y="540"/>
              <a:ext cx="405" cy="384"/>
            </a:xfrm>
            <a:prstGeom prst="ellipse">
              <a:avLst/>
            </a:prstGeom>
            <a:solidFill>
              <a:schemeClr val="bg1"/>
            </a:solidFill>
            <a:ln w="9525">
              <a:solidFill>
                <a:schemeClr val="tx1"/>
              </a:solidFill>
              <a:round/>
              <a:headEnd/>
              <a:tailEnd/>
            </a:ln>
          </p:spPr>
          <p:txBody>
            <a:bodyPr rot="10800000" wrap="none" anchor="ctr">
              <a:prstTxWarp prst="textNoShape">
                <a:avLst/>
              </a:prstTxWarp>
            </a:bodyPr>
            <a:lstStyle/>
            <a:p>
              <a:pPr algn="ctr" eaLnBrk="1" hangingPunct="1"/>
              <a:endParaRPr lang="en-US" sz="1400" baseline="-25000">
                <a:ea typeface="Arial" charset="0"/>
                <a:cs typeface="Arial" charset="0"/>
              </a:endParaRPr>
            </a:p>
          </p:txBody>
        </p:sp>
        <p:sp>
          <p:nvSpPr>
            <p:cNvPr id="134181" name="Text Box 11"/>
            <p:cNvSpPr txBox="1">
              <a:spLocks noChangeArrowheads="1"/>
            </p:cNvSpPr>
            <p:nvPr/>
          </p:nvSpPr>
          <p:spPr bwMode="auto">
            <a:xfrm>
              <a:off x="2126" y="653"/>
              <a:ext cx="241" cy="241"/>
            </a:xfrm>
            <a:prstGeom prst="rect">
              <a:avLst/>
            </a:prstGeom>
            <a:solidFill>
              <a:schemeClr val="bg1"/>
            </a:solid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S</a:t>
              </a:r>
            </a:p>
          </p:txBody>
        </p:sp>
      </p:grpSp>
      <p:sp>
        <p:nvSpPr>
          <p:cNvPr id="134154" name="Line 12"/>
          <p:cNvSpPr>
            <a:spLocks noChangeShapeType="1"/>
          </p:cNvSpPr>
          <p:nvPr/>
        </p:nvSpPr>
        <p:spPr bwMode="auto">
          <a:xfrm flipH="1">
            <a:off x="5243513" y="2257425"/>
            <a:ext cx="1373187" cy="985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nvGrpSpPr>
          <p:cNvPr id="3" name="Group 13"/>
          <p:cNvGrpSpPr>
            <a:grpSpLocks/>
          </p:cNvGrpSpPr>
          <p:nvPr/>
        </p:nvGrpSpPr>
        <p:grpSpPr bwMode="auto">
          <a:xfrm>
            <a:off x="6550025" y="4595813"/>
            <a:ext cx="514350" cy="485775"/>
            <a:chOff x="2672" y="1555"/>
            <a:chExt cx="406" cy="384"/>
          </a:xfrm>
        </p:grpSpPr>
        <p:sp>
          <p:nvSpPr>
            <p:cNvPr id="134178" name="Oval 14"/>
            <p:cNvSpPr>
              <a:spLocks noChangeArrowheads="1"/>
            </p:cNvSpPr>
            <p:nvPr/>
          </p:nvSpPr>
          <p:spPr bwMode="auto">
            <a:xfrm flipV="1">
              <a:off x="2672" y="1555"/>
              <a:ext cx="406" cy="384"/>
            </a:xfrm>
            <a:prstGeom prst="ellipse">
              <a:avLst/>
            </a:prstGeom>
            <a:solidFill>
              <a:schemeClr val="accent1"/>
            </a:solidFill>
            <a:ln w="9525">
              <a:solidFill>
                <a:schemeClr val="tx1"/>
              </a:solidFill>
              <a:round/>
              <a:headEnd/>
              <a:tailEnd/>
            </a:ln>
          </p:spPr>
          <p:txBody>
            <a:bodyPr rot="10800000" wrap="none" anchor="ctr">
              <a:prstTxWarp prst="textNoShape">
                <a:avLst/>
              </a:prstTxWarp>
            </a:bodyPr>
            <a:lstStyle/>
            <a:p>
              <a:pPr algn="ctr" eaLnBrk="1" hangingPunct="1"/>
              <a:endParaRPr lang="en-US" sz="1400" baseline="-25000">
                <a:ea typeface="Arial" charset="0"/>
                <a:cs typeface="Arial" charset="0"/>
              </a:endParaRPr>
            </a:p>
          </p:txBody>
        </p:sp>
        <p:sp>
          <p:nvSpPr>
            <p:cNvPr id="134179" name="Text Box 15"/>
            <p:cNvSpPr txBox="1">
              <a:spLocks noChangeArrowheads="1"/>
            </p:cNvSpPr>
            <p:nvPr/>
          </p:nvSpPr>
          <p:spPr bwMode="auto">
            <a:xfrm>
              <a:off x="2775" y="1674"/>
              <a:ext cx="223" cy="241"/>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g</a:t>
              </a:r>
            </a:p>
          </p:txBody>
        </p:sp>
      </p:grpSp>
      <p:sp>
        <p:nvSpPr>
          <p:cNvPr id="134156" name="Line 16"/>
          <p:cNvSpPr>
            <a:spLocks noChangeShapeType="1"/>
          </p:cNvSpPr>
          <p:nvPr/>
        </p:nvSpPr>
        <p:spPr bwMode="auto">
          <a:xfrm flipH="1" flipV="1">
            <a:off x="6372225" y="3643313"/>
            <a:ext cx="279400" cy="981075"/>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134157" name="Line 17"/>
          <p:cNvSpPr>
            <a:spLocks noChangeShapeType="1"/>
          </p:cNvSpPr>
          <p:nvPr/>
        </p:nvSpPr>
        <p:spPr bwMode="auto">
          <a:xfrm flipV="1">
            <a:off x="6815138" y="2303463"/>
            <a:ext cx="0" cy="2287587"/>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134158" name="Text Box 18"/>
          <p:cNvSpPr txBox="1">
            <a:spLocks noChangeArrowheads="1"/>
          </p:cNvSpPr>
          <p:nvPr/>
        </p:nvSpPr>
        <p:spPr bwMode="auto">
          <a:xfrm>
            <a:off x="5954713" y="1770063"/>
            <a:ext cx="687387" cy="304800"/>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Scene</a:t>
            </a:r>
          </a:p>
        </p:txBody>
      </p:sp>
      <p:sp>
        <p:nvSpPr>
          <p:cNvPr id="134159" name="Text Box 19"/>
          <p:cNvSpPr txBox="1">
            <a:spLocks noChangeArrowheads="1"/>
          </p:cNvSpPr>
          <p:nvPr/>
        </p:nvSpPr>
        <p:spPr bwMode="auto">
          <a:xfrm>
            <a:off x="6389688" y="5137150"/>
            <a:ext cx="823912" cy="730250"/>
          </a:xfrm>
          <a:prstGeom prst="rect">
            <a:avLst/>
          </a:prstGeom>
          <a:noFill/>
          <a:ln w="9525">
            <a:noFill/>
            <a:miter lim="800000"/>
            <a:headEnd/>
            <a:tailEnd/>
          </a:ln>
        </p:spPr>
        <p:txBody>
          <a:bodyPr wrap="none">
            <a:prstTxWarp prst="textNoShape">
              <a:avLst/>
            </a:prstTxWarp>
            <a:spAutoFit/>
          </a:bodyPr>
          <a:lstStyle/>
          <a:p>
            <a:pPr algn="ctr" eaLnBrk="1" hangingPunct="1"/>
            <a:r>
              <a:rPr lang="en-US" sz="1400">
                <a:ea typeface="Arial" charset="0"/>
                <a:cs typeface="Arial" charset="0"/>
              </a:rPr>
              <a:t>Scene</a:t>
            </a:r>
          </a:p>
          <a:p>
            <a:pPr algn="ctr" eaLnBrk="1" hangingPunct="1"/>
            <a:r>
              <a:rPr lang="en-US" sz="1400">
                <a:ea typeface="Arial" charset="0"/>
                <a:cs typeface="Arial" charset="0"/>
              </a:rPr>
              <a:t>gist</a:t>
            </a:r>
          </a:p>
          <a:p>
            <a:pPr algn="ctr" eaLnBrk="1" hangingPunct="1"/>
            <a:r>
              <a:rPr lang="en-US" sz="1400">
                <a:ea typeface="Arial" charset="0"/>
                <a:cs typeface="Arial" charset="0"/>
              </a:rPr>
              <a:t>features</a:t>
            </a:r>
          </a:p>
        </p:txBody>
      </p:sp>
      <p:grpSp>
        <p:nvGrpSpPr>
          <p:cNvPr id="4" name="Group 20"/>
          <p:cNvGrpSpPr>
            <a:grpSpLocks/>
          </p:cNvGrpSpPr>
          <p:nvPr/>
        </p:nvGrpSpPr>
        <p:grpSpPr bwMode="auto">
          <a:xfrm>
            <a:off x="4519613" y="4324350"/>
            <a:ext cx="1101725" cy="1343025"/>
            <a:chOff x="4553" y="2617"/>
            <a:chExt cx="753" cy="918"/>
          </a:xfrm>
        </p:grpSpPr>
        <p:sp>
          <p:nvSpPr>
            <p:cNvPr id="134170" name="Oval 21"/>
            <p:cNvSpPr>
              <a:spLocks noChangeArrowheads="1"/>
            </p:cNvSpPr>
            <p:nvPr/>
          </p:nvSpPr>
          <p:spPr bwMode="auto">
            <a:xfrm>
              <a:off x="4983" y="3229"/>
              <a:ext cx="323" cy="30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algn="ctr" eaLnBrk="1" hangingPunct="1"/>
              <a:r>
                <a:rPr lang="en-US" sz="1400">
                  <a:ea typeface="Arial" charset="0"/>
                  <a:cs typeface="Arial" charset="0"/>
                </a:rPr>
                <a:t>x</a:t>
              </a:r>
              <a:r>
                <a:rPr lang="en-US" sz="1400" baseline="30000">
                  <a:ea typeface="Arial" charset="0"/>
                  <a:cs typeface="Arial" charset="0"/>
                </a:rPr>
                <a:t>car</a:t>
              </a:r>
              <a:r>
                <a:rPr lang="en-US" sz="1400" baseline="-25000">
                  <a:ea typeface="Arial" charset="0"/>
                  <a:cs typeface="Arial" charset="0"/>
                </a:rPr>
                <a:t>i</a:t>
              </a:r>
            </a:p>
          </p:txBody>
        </p:sp>
        <p:sp>
          <p:nvSpPr>
            <p:cNvPr id="134171" name="Oval 22"/>
            <p:cNvSpPr>
              <a:spLocks noChangeArrowheads="1"/>
            </p:cNvSpPr>
            <p:nvPr/>
          </p:nvSpPr>
          <p:spPr bwMode="auto">
            <a:xfrm>
              <a:off x="4553" y="3209"/>
              <a:ext cx="324" cy="306"/>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algn="ctr" eaLnBrk="1" hangingPunct="1"/>
              <a:r>
                <a:rPr lang="en-US" sz="1400">
                  <a:ea typeface="Arial" charset="0"/>
                  <a:cs typeface="Arial" charset="0"/>
                </a:rPr>
                <a:t>d</a:t>
              </a:r>
              <a:r>
                <a:rPr lang="en-US" sz="1400" baseline="30000">
                  <a:ea typeface="Arial" charset="0"/>
                  <a:cs typeface="Arial" charset="0"/>
                </a:rPr>
                <a:t>car</a:t>
              </a:r>
              <a:r>
                <a:rPr lang="en-US" sz="1400" baseline="-25000">
                  <a:ea typeface="Arial" charset="0"/>
                  <a:cs typeface="Arial" charset="0"/>
                </a:rPr>
                <a:t>i</a:t>
              </a:r>
            </a:p>
          </p:txBody>
        </p:sp>
        <p:sp>
          <p:nvSpPr>
            <p:cNvPr id="134172" name="Oval 23"/>
            <p:cNvSpPr>
              <a:spLocks noChangeArrowheads="1"/>
            </p:cNvSpPr>
            <p:nvPr/>
          </p:nvSpPr>
          <p:spPr bwMode="auto">
            <a:xfrm>
              <a:off x="4801" y="2617"/>
              <a:ext cx="323" cy="306"/>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1" hangingPunct="1"/>
              <a:endParaRPr lang="en-US" sz="1400" baseline="-25000">
                <a:ea typeface="Arial" charset="0"/>
                <a:cs typeface="Arial" charset="0"/>
              </a:endParaRPr>
            </a:p>
          </p:txBody>
        </p:sp>
        <p:sp>
          <p:nvSpPr>
            <p:cNvPr id="134173" name="Line 24"/>
            <p:cNvSpPr>
              <a:spLocks noChangeShapeType="1"/>
            </p:cNvSpPr>
            <p:nvPr/>
          </p:nvSpPr>
          <p:spPr bwMode="auto">
            <a:xfrm flipH="1">
              <a:off x="4752" y="2913"/>
              <a:ext cx="133" cy="29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34174" name="Line 25"/>
            <p:cNvSpPr>
              <a:spLocks noChangeShapeType="1"/>
            </p:cNvSpPr>
            <p:nvPr/>
          </p:nvSpPr>
          <p:spPr bwMode="auto">
            <a:xfrm>
              <a:off x="5007" y="2923"/>
              <a:ext cx="117" cy="30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nvGrpSpPr>
            <p:cNvPr id="5" name="Group 26"/>
            <p:cNvGrpSpPr>
              <a:grpSpLocks/>
            </p:cNvGrpSpPr>
            <p:nvPr/>
          </p:nvGrpSpPr>
          <p:grpSpPr bwMode="auto">
            <a:xfrm>
              <a:off x="4812" y="2663"/>
              <a:ext cx="321" cy="259"/>
              <a:chOff x="2201" y="954"/>
              <a:chExt cx="403" cy="325"/>
            </a:xfrm>
          </p:grpSpPr>
          <p:sp>
            <p:nvSpPr>
              <p:cNvPr id="134176" name="Rectangle 27"/>
              <p:cNvSpPr>
                <a:spLocks noChangeArrowheads="1"/>
              </p:cNvSpPr>
              <p:nvPr/>
            </p:nvSpPr>
            <p:spPr bwMode="auto">
              <a:xfrm>
                <a:off x="2310" y="954"/>
                <a:ext cx="294" cy="196"/>
              </a:xfrm>
              <a:prstGeom prst="rect">
                <a:avLst/>
              </a:prstGeom>
              <a:noFill/>
              <a:ln w="9525">
                <a:noFill/>
                <a:miter lim="800000"/>
                <a:headEnd/>
                <a:tailEnd/>
              </a:ln>
            </p:spPr>
            <p:txBody>
              <a:bodyPr wrap="none">
                <a:prstTxWarp prst="textNoShape">
                  <a:avLst/>
                </a:prstTxWarp>
                <a:spAutoFit/>
              </a:bodyPr>
              <a:lstStyle/>
              <a:p>
                <a:pPr eaLnBrk="1" hangingPunct="1"/>
                <a:r>
                  <a:rPr lang="en-US" sz="900">
                    <a:ea typeface="Arial" charset="0"/>
                    <a:cs typeface="Arial" charset="0"/>
                  </a:rPr>
                  <a:t>car</a:t>
                </a:r>
              </a:p>
            </p:txBody>
          </p:sp>
          <p:sp>
            <p:nvSpPr>
              <p:cNvPr id="134177" name="Rectangle 28"/>
              <p:cNvSpPr>
                <a:spLocks noChangeArrowheads="1"/>
              </p:cNvSpPr>
              <p:nvPr/>
            </p:nvSpPr>
            <p:spPr bwMode="auto">
              <a:xfrm>
                <a:off x="2201" y="1018"/>
                <a:ext cx="272" cy="261"/>
              </a:xfrm>
              <a:prstGeom prst="rect">
                <a:avLst/>
              </a:prstGeom>
              <a:noFill/>
              <a:ln w="9525">
                <a:noFill/>
                <a:miter lim="800000"/>
                <a:headEnd/>
                <a:tailEnd/>
              </a:ln>
            </p:spPr>
            <p:txBody>
              <a:bodyPr wrap="none">
                <a:prstTxWarp prst="textNoShape">
                  <a:avLst/>
                </a:prstTxWarp>
                <a:spAutoFit/>
              </a:bodyPr>
              <a:lstStyle/>
              <a:p>
                <a:pPr eaLnBrk="1" hangingPunct="1"/>
                <a:r>
                  <a:rPr lang="en-US" sz="1400">
                    <a:ea typeface="Arial" charset="0"/>
                    <a:cs typeface="Arial" charset="0"/>
                  </a:rPr>
                  <a:t>F</a:t>
                </a:r>
                <a:r>
                  <a:rPr lang="en-US" sz="1400" baseline="-25000">
                    <a:ea typeface="Arial" charset="0"/>
                    <a:cs typeface="Arial" charset="0"/>
                  </a:rPr>
                  <a:t>i</a:t>
                </a:r>
              </a:p>
            </p:txBody>
          </p:sp>
        </p:grpSp>
      </p:grpSp>
      <p:sp>
        <p:nvSpPr>
          <p:cNvPr id="134161" name="Rectangle 29"/>
          <p:cNvSpPr>
            <a:spLocks noChangeArrowheads="1"/>
          </p:cNvSpPr>
          <p:nvPr/>
        </p:nvSpPr>
        <p:spPr bwMode="auto">
          <a:xfrm>
            <a:off x="4418013" y="4168775"/>
            <a:ext cx="1357312" cy="1771650"/>
          </a:xfrm>
          <a:prstGeom prst="rect">
            <a:avLst/>
          </a:prstGeom>
          <a:noFill/>
          <a:ln w="12700">
            <a:solidFill>
              <a:schemeClr val="tx1"/>
            </a:solidFill>
            <a:miter lim="800000"/>
            <a:headEnd/>
            <a:tailEnd/>
          </a:ln>
        </p:spPr>
        <p:txBody>
          <a:bodyPr wrap="none" anchor="ctr">
            <a:prstTxWarp prst="textNoShape">
              <a:avLst/>
            </a:prstTxWarp>
          </a:bodyPr>
          <a:lstStyle/>
          <a:p>
            <a:endParaRPr lang="en-US"/>
          </a:p>
        </p:txBody>
      </p:sp>
      <p:sp>
        <p:nvSpPr>
          <p:cNvPr id="134162" name="Text Box 30"/>
          <p:cNvSpPr txBox="1">
            <a:spLocks noChangeArrowheads="1"/>
          </p:cNvSpPr>
          <p:nvPr/>
        </p:nvSpPr>
        <p:spPr bwMode="auto">
          <a:xfrm>
            <a:off x="5378450" y="5694363"/>
            <a:ext cx="484188" cy="274637"/>
          </a:xfrm>
          <a:prstGeom prst="rect">
            <a:avLst/>
          </a:prstGeom>
          <a:noFill/>
          <a:ln w="9525">
            <a:noFill/>
            <a:miter lim="800000"/>
            <a:headEnd/>
            <a:tailEnd/>
          </a:ln>
        </p:spPr>
        <p:txBody>
          <a:bodyPr wrap="none">
            <a:prstTxWarp prst="textNoShape">
              <a:avLst/>
            </a:prstTxWarp>
            <a:spAutoFit/>
          </a:bodyPr>
          <a:lstStyle/>
          <a:p>
            <a:r>
              <a:rPr lang="en-US" sz="1200"/>
              <a:t>M=4</a:t>
            </a:r>
          </a:p>
        </p:txBody>
      </p:sp>
      <p:pic>
        <p:nvPicPr>
          <p:cNvPr id="134163" name="Picture 31"/>
          <p:cNvPicPr>
            <a:picLocks noChangeAspect="1" noChangeArrowheads="1"/>
          </p:cNvPicPr>
          <p:nvPr/>
        </p:nvPicPr>
        <p:blipFill>
          <a:blip r:embed="rId3"/>
          <a:srcRect/>
          <a:stretch>
            <a:fillRect/>
          </a:stretch>
        </p:blipFill>
        <p:spPr bwMode="auto">
          <a:xfrm>
            <a:off x="0" y="2166938"/>
            <a:ext cx="3929063" cy="2949575"/>
          </a:xfrm>
          <a:prstGeom prst="rect">
            <a:avLst/>
          </a:prstGeom>
          <a:noFill/>
          <a:ln w="9525">
            <a:noFill/>
            <a:miter lim="800000"/>
            <a:headEnd/>
            <a:tailEnd/>
          </a:ln>
        </p:spPr>
      </p:pic>
      <p:sp>
        <p:nvSpPr>
          <p:cNvPr id="134164" name="Line 32"/>
          <p:cNvSpPr>
            <a:spLocks noChangeShapeType="1"/>
          </p:cNvSpPr>
          <p:nvPr/>
        </p:nvSpPr>
        <p:spPr bwMode="auto">
          <a:xfrm flipH="1">
            <a:off x="5094288" y="3659188"/>
            <a:ext cx="1587" cy="68421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34165" name="Line 33"/>
          <p:cNvSpPr>
            <a:spLocks noChangeShapeType="1"/>
          </p:cNvSpPr>
          <p:nvPr/>
        </p:nvSpPr>
        <p:spPr bwMode="auto">
          <a:xfrm flipH="1">
            <a:off x="5502275" y="3644900"/>
            <a:ext cx="679450" cy="15875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34166" name="Text Box 34"/>
          <p:cNvSpPr txBox="1">
            <a:spLocks noChangeArrowheads="1"/>
          </p:cNvSpPr>
          <p:nvPr/>
        </p:nvSpPr>
        <p:spPr bwMode="auto">
          <a:xfrm>
            <a:off x="-133350" y="6078538"/>
            <a:ext cx="9277350" cy="457200"/>
          </a:xfrm>
          <a:prstGeom prst="rect">
            <a:avLst/>
          </a:prstGeom>
          <a:noFill/>
          <a:ln w="9525">
            <a:noFill/>
            <a:miter lim="800000"/>
            <a:headEnd/>
            <a:tailEnd/>
          </a:ln>
        </p:spPr>
        <p:txBody>
          <a:bodyPr>
            <a:prstTxWarp prst="textNoShape">
              <a:avLst/>
            </a:prstTxWarp>
            <a:spAutoFit/>
          </a:bodyPr>
          <a:lstStyle/>
          <a:p>
            <a:r>
              <a:rPr lang="en-US" sz="1800"/>
              <a:t>P(F,S | x,d,g) </a:t>
            </a:r>
            <a:r>
              <a:rPr lang="en-US" sz="1800">
                <a:latin typeface="Symbol" charset="2"/>
              </a:rPr>
              <a:t>a</a:t>
            </a:r>
            <a:r>
              <a:rPr lang="en-US" sz="1800"/>
              <a:t> p(F | S)p(S | g)  p(x</a:t>
            </a:r>
            <a:r>
              <a:rPr lang="en-US" sz="1800" baseline="-25000"/>
              <a:t>i</a:t>
            </a:r>
            <a:r>
              <a:rPr lang="en-US" sz="1800"/>
              <a:t> | g) </a:t>
            </a:r>
            <a:r>
              <a:rPr lang="en-US" sz="2400">
                <a:latin typeface="Symbol" charset="2"/>
              </a:rPr>
              <a:t>P</a:t>
            </a:r>
            <a:r>
              <a:rPr lang="en-US" sz="1800">
                <a:latin typeface="Script MT Bold" pitchFamily="66" charset="0"/>
              </a:rPr>
              <a:t>N</a:t>
            </a:r>
            <a:r>
              <a:rPr lang="en-US" sz="1800"/>
              <a:t>(x</a:t>
            </a:r>
            <a:r>
              <a:rPr lang="en-US" sz="1800" baseline="-25000"/>
              <a:t>i</a:t>
            </a:r>
            <a:r>
              <a:rPr lang="en-US" sz="1800"/>
              <a:t>; </a:t>
            </a:r>
            <a:r>
              <a:rPr lang="en-US" sz="1800">
                <a:latin typeface="Symbol" charset="2"/>
              </a:rPr>
              <a:t>m</a:t>
            </a:r>
            <a:r>
              <a:rPr lang="en-US" sz="1800" baseline="-25000"/>
              <a:t>b</a:t>
            </a:r>
            <a:r>
              <a:rPr lang="en-US" sz="1800"/>
              <a:t>, </a:t>
            </a:r>
            <a:r>
              <a:rPr lang="en-US" sz="1800">
                <a:latin typeface="Symbol" charset="2"/>
              </a:rPr>
              <a:t>s</a:t>
            </a:r>
            <a:r>
              <a:rPr lang="en-US" sz="1800" baseline="-25000"/>
              <a:t>b</a:t>
            </a:r>
            <a:r>
              <a:rPr lang="en-US" sz="1800" baseline="30000"/>
              <a:t>2</a:t>
            </a:r>
            <a:r>
              <a:rPr lang="en-US" sz="1800"/>
              <a:t>) </a:t>
            </a:r>
            <a:r>
              <a:rPr lang="en-US" sz="2400">
                <a:latin typeface="Symbol" charset="2"/>
              </a:rPr>
              <a:t>P</a:t>
            </a:r>
            <a:r>
              <a:rPr lang="en-US" sz="1800">
                <a:latin typeface="Script MT Bold" pitchFamily="66" charset="0"/>
              </a:rPr>
              <a:t>N</a:t>
            </a:r>
            <a:r>
              <a:rPr lang="en-US" sz="1800"/>
              <a:t>(d</a:t>
            </a:r>
            <a:r>
              <a:rPr lang="en-US" sz="1800" baseline="-25000"/>
              <a:t>i</a:t>
            </a:r>
            <a:r>
              <a:rPr lang="en-US" sz="1800"/>
              <a:t>; </a:t>
            </a:r>
            <a:r>
              <a:rPr lang="en-US" sz="1800">
                <a:latin typeface="Symbol" charset="2"/>
              </a:rPr>
              <a:t>m</a:t>
            </a:r>
            <a:r>
              <a:rPr lang="en-US" sz="1800" baseline="-25000"/>
              <a:t>tp</a:t>
            </a:r>
            <a:r>
              <a:rPr lang="en-US" sz="1800"/>
              <a:t>, </a:t>
            </a:r>
            <a:r>
              <a:rPr lang="en-US" sz="1800">
                <a:latin typeface="Symbol" charset="2"/>
              </a:rPr>
              <a:t>s</a:t>
            </a:r>
            <a:r>
              <a:rPr lang="en-US" sz="1800" baseline="-25000"/>
              <a:t>tp</a:t>
            </a:r>
            <a:r>
              <a:rPr lang="en-US" sz="1800" baseline="30000"/>
              <a:t>2</a:t>
            </a:r>
            <a:r>
              <a:rPr lang="en-US" sz="1800"/>
              <a:t>) </a:t>
            </a:r>
            <a:r>
              <a:rPr lang="en-US" sz="2400">
                <a:latin typeface="Symbol" charset="2"/>
              </a:rPr>
              <a:t>P</a:t>
            </a:r>
            <a:r>
              <a:rPr lang="en-US" sz="1800">
                <a:latin typeface="Script MT Bold" pitchFamily="66" charset="0"/>
              </a:rPr>
              <a:t>N</a:t>
            </a:r>
            <a:r>
              <a:rPr lang="en-US" sz="1800"/>
              <a:t>(d</a:t>
            </a:r>
            <a:r>
              <a:rPr lang="en-US" sz="1800" baseline="-25000"/>
              <a:t>i</a:t>
            </a:r>
            <a:r>
              <a:rPr lang="en-US" sz="1800"/>
              <a:t>; </a:t>
            </a:r>
            <a:r>
              <a:rPr lang="en-US" sz="1800">
                <a:latin typeface="Symbol" charset="2"/>
              </a:rPr>
              <a:t>m</a:t>
            </a:r>
            <a:r>
              <a:rPr lang="en-US" sz="1800" baseline="-25000"/>
              <a:t>tn</a:t>
            </a:r>
            <a:r>
              <a:rPr lang="en-US" sz="1800"/>
              <a:t>, </a:t>
            </a:r>
            <a:r>
              <a:rPr lang="en-US" sz="1800">
                <a:latin typeface="Symbol" charset="2"/>
              </a:rPr>
              <a:t>s</a:t>
            </a:r>
            <a:r>
              <a:rPr lang="en-US" sz="1800" baseline="-25000"/>
              <a:t>tn</a:t>
            </a:r>
            <a:r>
              <a:rPr lang="en-US" sz="1800" baseline="30000"/>
              <a:t>2</a:t>
            </a:r>
            <a:r>
              <a:rPr lang="en-US" sz="1800"/>
              <a:t>)</a:t>
            </a:r>
          </a:p>
        </p:txBody>
      </p:sp>
      <p:sp>
        <p:nvSpPr>
          <p:cNvPr id="134167" name="Text Box 35"/>
          <p:cNvSpPr txBox="1">
            <a:spLocks noChangeArrowheads="1"/>
          </p:cNvSpPr>
          <p:nvPr/>
        </p:nvSpPr>
        <p:spPr bwMode="auto">
          <a:xfrm>
            <a:off x="3833813" y="6389688"/>
            <a:ext cx="549275" cy="274637"/>
          </a:xfrm>
          <a:prstGeom prst="rect">
            <a:avLst/>
          </a:prstGeom>
          <a:noFill/>
          <a:ln w="9525">
            <a:noFill/>
            <a:miter lim="800000"/>
            <a:headEnd/>
            <a:tailEnd/>
          </a:ln>
        </p:spPr>
        <p:txBody>
          <a:bodyPr wrap="none">
            <a:prstTxWarp prst="textNoShape">
              <a:avLst/>
            </a:prstTxWarp>
            <a:spAutoFit/>
          </a:bodyPr>
          <a:lstStyle/>
          <a:p>
            <a:r>
              <a:rPr lang="en-US" sz="1200"/>
              <a:t>i:F</a:t>
            </a:r>
            <a:r>
              <a:rPr lang="en-US" sz="1200" baseline="-25000"/>
              <a:t>i</a:t>
            </a:r>
            <a:r>
              <a:rPr lang="en-US" sz="1200"/>
              <a:t>=0</a:t>
            </a:r>
          </a:p>
        </p:txBody>
      </p:sp>
      <p:sp>
        <p:nvSpPr>
          <p:cNvPr id="134168" name="Text Box 36"/>
          <p:cNvSpPr txBox="1">
            <a:spLocks noChangeArrowheads="1"/>
          </p:cNvSpPr>
          <p:nvPr/>
        </p:nvSpPr>
        <p:spPr bwMode="auto">
          <a:xfrm>
            <a:off x="5468938" y="6426200"/>
            <a:ext cx="549275" cy="274638"/>
          </a:xfrm>
          <a:prstGeom prst="rect">
            <a:avLst/>
          </a:prstGeom>
          <a:noFill/>
          <a:ln w="9525">
            <a:noFill/>
            <a:miter lim="800000"/>
            <a:headEnd/>
            <a:tailEnd/>
          </a:ln>
        </p:spPr>
        <p:txBody>
          <a:bodyPr wrap="none">
            <a:prstTxWarp prst="textNoShape">
              <a:avLst/>
            </a:prstTxWarp>
            <a:spAutoFit/>
          </a:bodyPr>
          <a:lstStyle/>
          <a:p>
            <a:r>
              <a:rPr lang="en-US" sz="1200"/>
              <a:t>i:F</a:t>
            </a:r>
            <a:r>
              <a:rPr lang="en-US" sz="1200" baseline="-25000"/>
              <a:t>i</a:t>
            </a:r>
            <a:r>
              <a:rPr lang="en-US" sz="1200"/>
              <a:t>=1</a:t>
            </a:r>
          </a:p>
        </p:txBody>
      </p:sp>
      <p:sp>
        <p:nvSpPr>
          <p:cNvPr id="134169" name="Text Box 37"/>
          <p:cNvSpPr txBox="1">
            <a:spLocks noChangeArrowheads="1"/>
          </p:cNvSpPr>
          <p:nvPr/>
        </p:nvSpPr>
        <p:spPr bwMode="auto">
          <a:xfrm>
            <a:off x="7104063" y="6396038"/>
            <a:ext cx="549275" cy="274637"/>
          </a:xfrm>
          <a:prstGeom prst="rect">
            <a:avLst/>
          </a:prstGeom>
          <a:noFill/>
          <a:ln w="9525">
            <a:noFill/>
            <a:miter lim="800000"/>
            <a:headEnd/>
            <a:tailEnd/>
          </a:ln>
        </p:spPr>
        <p:txBody>
          <a:bodyPr wrap="none">
            <a:prstTxWarp prst="textNoShape">
              <a:avLst/>
            </a:prstTxWarp>
            <a:spAutoFit/>
          </a:bodyPr>
          <a:lstStyle/>
          <a:p>
            <a:r>
              <a:rPr lang="en-US" sz="1200"/>
              <a:t>i:F</a:t>
            </a:r>
            <a:r>
              <a:rPr lang="en-US" sz="1200" baseline="-25000"/>
              <a:t>i</a:t>
            </a:r>
            <a:r>
              <a:rPr lang="en-US" sz="1200"/>
              <a:t>=0</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1371600"/>
            <a:ext cx="9144000" cy="47721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22" name="Rectangle 2"/>
          <p:cNvSpPr>
            <a:spLocks noGrp="1" noChangeArrowheads="1"/>
          </p:cNvSpPr>
          <p:nvPr>
            <p:ph type="title"/>
          </p:nvPr>
        </p:nvSpPr>
        <p:spPr>
          <a:xfrm>
            <a:off x="457200" y="0"/>
            <a:ext cx="8229600" cy="1143000"/>
          </a:xfrm>
        </p:spPr>
        <p:txBody>
          <a:bodyPr/>
          <a:lstStyle/>
          <a:p>
            <a:r>
              <a:rPr lang="en-US" sz="4000"/>
              <a:t>Who needs context anyway?</a:t>
            </a:r>
            <a:br>
              <a:rPr lang="en-US" sz="4000"/>
            </a:br>
            <a:r>
              <a:rPr lang="en-US" sz="2800"/>
              <a:t>We can recognize objects even out of context</a:t>
            </a:r>
          </a:p>
        </p:txBody>
      </p:sp>
      <p:pic>
        <p:nvPicPr>
          <p:cNvPr id="1105923" name="Picture 3" descr="barelyblk2_ Banksy Los Angeles"/>
          <p:cNvPicPr>
            <a:picLocks noChangeAspect="1" noChangeArrowheads="1"/>
          </p:cNvPicPr>
          <p:nvPr/>
        </p:nvPicPr>
        <p:blipFill>
          <a:blip r:embed="rId3"/>
          <a:srcRect t="9800" b="20856"/>
          <a:stretch>
            <a:fillRect/>
          </a:stretch>
        </p:blipFill>
        <p:spPr bwMode="auto">
          <a:xfrm>
            <a:off x="990600" y="1143000"/>
            <a:ext cx="6780213" cy="5105400"/>
          </a:xfrm>
          <a:prstGeom prst="rect">
            <a:avLst/>
          </a:prstGeom>
          <a:noFill/>
        </p:spPr>
      </p:pic>
      <p:sp>
        <p:nvSpPr>
          <p:cNvPr id="1105924" name="Text Box 4"/>
          <p:cNvSpPr txBox="1">
            <a:spLocks noChangeArrowheads="1"/>
          </p:cNvSpPr>
          <p:nvPr/>
        </p:nvSpPr>
        <p:spPr bwMode="auto">
          <a:xfrm>
            <a:off x="7848600" y="5881687"/>
            <a:ext cx="933450" cy="366713"/>
          </a:xfrm>
          <a:prstGeom prst="rect">
            <a:avLst/>
          </a:prstGeom>
          <a:noFill/>
          <a:ln w="9525">
            <a:noFill/>
            <a:miter lim="800000"/>
            <a:headEnd/>
            <a:tailEnd/>
          </a:ln>
          <a:effectLst/>
        </p:spPr>
        <p:txBody>
          <a:bodyPr wrap="none">
            <a:prstTxWarp prst="textNoShape">
              <a:avLst/>
            </a:prstTxWarp>
            <a:spAutoFit/>
          </a:bodyPr>
          <a:lstStyle/>
          <a:p>
            <a:pPr eaLnBrk="0" hangingPunct="0"/>
            <a:r>
              <a:rPr lang="en-US"/>
              <a:t>Banksy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45380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3"/>
          <a:srcRect/>
          <a:stretch>
            <a:fillRect/>
          </a:stretch>
        </p:blipFill>
        <p:spPr bwMode="auto">
          <a:xfrm>
            <a:off x="207963" y="1546225"/>
            <a:ext cx="4406900" cy="3308350"/>
          </a:xfrm>
          <a:prstGeom prst="rect">
            <a:avLst/>
          </a:prstGeom>
          <a:noFill/>
          <a:ln w="9525">
            <a:noFill/>
            <a:miter lim="800000"/>
            <a:headEnd/>
            <a:tailEnd/>
          </a:ln>
        </p:spPr>
      </p:pic>
      <p:sp>
        <p:nvSpPr>
          <p:cNvPr id="136195" name="Rectangle 3"/>
          <p:cNvSpPr>
            <a:spLocks noGrp="1" noChangeArrowheads="1"/>
          </p:cNvSpPr>
          <p:nvPr>
            <p:ph type="title"/>
          </p:nvPr>
        </p:nvSpPr>
        <p:spPr/>
        <p:txBody>
          <a:bodyPr/>
          <a:lstStyle/>
          <a:p>
            <a:pPr eaLnBrk="1" hangingPunct="1"/>
            <a:r>
              <a:rPr lang="en-US">
                <a:solidFill>
                  <a:srgbClr val="000000"/>
                </a:solidFill>
              </a:rPr>
              <a:t>A car out of context …</a:t>
            </a:r>
          </a:p>
        </p:txBody>
      </p:sp>
      <p:pic>
        <p:nvPicPr>
          <p:cNvPr id="136196" name="Picture 4"/>
          <p:cNvPicPr>
            <a:picLocks noChangeAspect="1" noChangeArrowheads="1"/>
          </p:cNvPicPr>
          <p:nvPr/>
        </p:nvPicPr>
        <p:blipFill>
          <a:blip r:embed="rId4"/>
          <a:srcRect/>
          <a:stretch>
            <a:fillRect/>
          </a:stretch>
        </p:blipFill>
        <p:spPr bwMode="auto">
          <a:xfrm>
            <a:off x="4737100" y="1585913"/>
            <a:ext cx="4406900" cy="330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TextBox 13"/>
          <p:cNvSpPr txBox="1"/>
          <p:nvPr/>
        </p:nvSpPr>
        <p:spPr>
          <a:xfrm>
            <a:off x="2438400" y="739914"/>
            <a:ext cx="4724400" cy="707886"/>
          </a:xfrm>
          <a:prstGeom prst="rect">
            <a:avLst/>
          </a:prstGeom>
          <a:noFill/>
        </p:spPr>
        <p:txBody>
          <a:bodyPr wrap="square" rtlCol="0">
            <a:spAutoFit/>
          </a:bodyPr>
          <a:lstStyle/>
          <a:p>
            <a:r>
              <a:rPr lang="en-US" sz="4000" dirty="0" smtClean="0"/>
              <a:t>We are wired for 3D</a:t>
            </a:r>
            <a:endParaRPr lang="en-US" sz="4000" dirty="0"/>
          </a:p>
        </p:txBody>
      </p:sp>
      <p:grpSp>
        <p:nvGrpSpPr>
          <p:cNvPr id="17" name="Group 9"/>
          <p:cNvGrpSpPr>
            <a:grpSpLocks/>
          </p:cNvGrpSpPr>
          <p:nvPr/>
        </p:nvGrpSpPr>
        <p:grpSpPr bwMode="auto">
          <a:xfrm>
            <a:off x="3352800" y="1622286"/>
            <a:ext cx="2157413" cy="2454275"/>
            <a:chOff x="506" y="2147"/>
            <a:chExt cx="1359" cy="1546"/>
          </a:xfrm>
        </p:grpSpPr>
        <p:pic>
          <p:nvPicPr>
            <p:cNvPr id="18" name="Picture 6" descr="singe_bush_singe1"/>
            <p:cNvPicPr>
              <a:picLocks noChangeAspect="1" noChangeArrowheads="1"/>
            </p:cNvPicPr>
            <p:nvPr/>
          </p:nvPicPr>
          <p:blipFill>
            <a:blip r:embed="rId3"/>
            <a:srcRect/>
            <a:stretch>
              <a:fillRect/>
            </a:stretch>
          </p:blipFill>
          <p:spPr bwMode="auto">
            <a:xfrm>
              <a:off x="506" y="2147"/>
              <a:ext cx="1359" cy="1546"/>
            </a:xfrm>
            <a:prstGeom prst="rect">
              <a:avLst/>
            </a:prstGeom>
            <a:noFill/>
          </p:spPr>
        </p:pic>
        <p:sp>
          <p:nvSpPr>
            <p:cNvPr id="19" name="Line 7"/>
            <p:cNvSpPr>
              <a:spLocks noChangeShapeType="1"/>
            </p:cNvSpPr>
            <p:nvPr/>
          </p:nvSpPr>
          <p:spPr bwMode="auto">
            <a:xfrm>
              <a:off x="980" y="2436"/>
              <a:ext cx="397" cy="80"/>
            </a:xfrm>
            <a:prstGeom prst="line">
              <a:avLst/>
            </a:prstGeom>
            <a:noFill/>
            <a:ln w="38100">
              <a:solidFill>
                <a:srgbClr val="EFFF5B"/>
              </a:solidFill>
              <a:round/>
              <a:headEnd type="triangle" w="med" len="med"/>
              <a:tailEnd type="triangle" w="med" len="med"/>
            </a:ln>
            <a:effectLst/>
          </p:spPr>
          <p:txBody>
            <a:bodyPr>
              <a:prstTxWarp prst="textNoShape">
                <a:avLst/>
              </a:prstTxWarp>
            </a:bodyPr>
            <a:lstStyle/>
            <a:p>
              <a:endParaRPr lang="en-US"/>
            </a:p>
          </p:txBody>
        </p:sp>
        <p:sp>
          <p:nvSpPr>
            <p:cNvPr id="20" name="Text Box 8"/>
            <p:cNvSpPr txBox="1">
              <a:spLocks noChangeArrowheads="1"/>
            </p:cNvSpPr>
            <p:nvPr/>
          </p:nvSpPr>
          <p:spPr bwMode="auto">
            <a:xfrm>
              <a:off x="1087" y="2241"/>
              <a:ext cx="488" cy="231"/>
            </a:xfrm>
            <a:prstGeom prst="rect">
              <a:avLst/>
            </a:prstGeom>
            <a:noFill/>
            <a:ln w="9525">
              <a:noFill/>
              <a:miter lim="800000"/>
              <a:headEnd/>
              <a:tailEnd/>
            </a:ln>
            <a:effectLst/>
          </p:spPr>
          <p:txBody>
            <a:bodyPr wrap="none">
              <a:prstTxWarp prst="textNoShape">
                <a:avLst/>
              </a:prstTxWarp>
              <a:spAutoFit/>
            </a:bodyPr>
            <a:lstStyle/>
            <a:p>
              <a:r>
                <a:rPr lang="en-US"/>
                <a:t>~6cm</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7204" name="Rectangle 4"/>
          <p:cNvSpPr>
            <a:spLocks noGrp="1" noChangeArrowheads="1"/>
          </p:cNvSpPr>
          <p:nvPr>
            <p:ph type="title"/>
          </p:nvPr>
        </p:nvSpPr>
        <p:spPr>
          <a:xfrm>
            <a:off x="457200" y="0"/>
            <a:ext cx="8229600" cy="1143000"/>
          </a:xfrm>
        </p:spPr>
        <p:txBody>
          <a:bodyPr>
            <a:normAutofit fontScale="90000"/>
          </a:bodyPr>
          <a:lstStyle/>
          <a:p>
            <a:r>
              <a:rPr lang="en-US" dirty="0" smtClean="0"/>
              <a:t>We can not shut down 3D perception</a:t>
            </a:r>
            <a:endParaRPr lang="en-US" dirty="0"/>
          </a:p>
        </p:txBody>
      </p:sp>
      <p:pic>
        <p:nvPicPr>
          <p:cNvPr id="947205" name="Picture 5"/>
          <p:cNvPicPr>
            <a:picLocks noChangeAspect="1" noChangeArrowheads="1"/>
          </p:cNvPicPr>
          <p:nvPr/>
        </p:nvPicPr>
        <p:blipFill>
          <a:blip r:embed="rId3"/>
          <a:srcRect/>
          <a:stretch>
            <a:fillRect/>
          </a:stretch>
        </p:blipFill>
        <p:spPr bwMode="auto">
          <a:xfrm>
            <a:off x="2011363" y="1011238"/>
            <a:ext cx="5524500" cy="5391150"/>
          </a:xfrm>
          <a:prstGeom prst="rect">
            <a:avLst/>
          </a:prstGeom>
          <a:noFill/>
          <a:ln w="9525">
            <a:noFill/>
            <a:miter lim="800000"/>
            <a:headEnd/>
            <a:tailEnd/>
          </a:ln>
          <a:effectLst/>
        </p:spPr>
      </p:pic>
      <p:sp>
        <p:nvSpPr>
          <p:cNvPr id="947206" name="Rectangle 6"/>
          <p:cNvSpPr>
            <a:spLocks noChangeArrowheads="1"/>
          </p:cNvSpPr>
          <p:nvPr/>
        </p:nvSpPr>
        <p:spPr bwMode="auto">
          <a:xfrm>
            <a:off x="5046663" y="6357938"/>
            <a:ext cx="2508250" cy="366712"/>
          </a:xfrm>
          <a:prstGeom prst="rect">
            <a:avLst/>
          </a:prstGeom>
          <a:noFill/>
          <a:ln w="9525">
            <a:noFill/>
            <a:miter lim="800000"/>
            <a:headEnd/>
            <a:tailEnd/>
          </a:ln>
          <a:effectLst/>
        </p:spPr>
        <p:txBody>
          <a:bodyPr wrap="none" anchor="ctr">
            <a:prstTxWarp prst="textNoShape">
              <a:avLst/>
            </a:prstTxWarp>
            <a:spAutoFit/>
          </a:bodyPr>
          <a:lstStyle/>
          <a:p>
            <a:r>
              <a:rPr lang="en-US" b="0"/>
              <a:t>(c) 2006 Walt Anthony</a:t>
            </a:r>
            <a:r>
              <a:rPr lang="en-US"/>
              <a:t>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457200" y="-76200"/>
            <a:ext cx="8229600" cy="1143000"/>
          </a:xfrm>
        </p:spPr>
        <p:txBody>
          <a:bodyPr/>
          <a:lstStyle/>
          <a:p>
            <a:r>
              <a:rPr lang="en-US" sz="4000" dirty="0" smtClean="0"/>
              <a:t>Scenes rule over objects</a:t>
            </a:r>
            <a:endParaRPr lang="en-US" sz="4000" dirty="0"/>
          </a:p>
        </p:txBody>
      </p:sp>
      <p:pic>
        <p:nvPicPr>
          <p:cNvPr id="935939" name="Picture 3"/>
          <p:cNvPicPr>
            <a:picLocks noChangeAspect="1" noChangeArrowheads="1"/>
          </p:cNvPicPr>
          <p:nvPr/>
        </p:nvPicPr>
        <p:blipFill>
          <a:blip r:embed="rId3"/>
          <a:srcRect/>
          <a:stretch>
            <a:fillRect/>
          </a:stretch>
        </p:blipFill>
        <p:spPr bwMode="auto">
          <a:xfrm>
            <a:off x="1828800" y="990600"/>
            <a:ext cx="5791200" cy="4451350"/>
          </a:xfrm>
          <a:prstGeom prst="rect">
            <a:avLst/>
          </a:prstGeom>
          <a:noFill/>
          <a:ln w="9525">
            <a:noFill/>
            <a:miter lim="800000"/>
            <a:headEnd/>
            <a:tailEnd/>
          </a:ln>
          <a:effectLst/>
        </p:spPr>
      </p:pic>
      <p:sp>
        <p:nvSpPr>
          <p:cNvPr id="935940" name="Text Box 4"/>
          <p:cNvSpPr txBox="1">
            <a:spLocks noChangeArrowheads="1"/>
          </p:cNvSpPr>
          <p:nvPr/>
        </p:nvSpPr>
        <p:spPr bwMode="auto">
          <a:xfrm>
            <a:off x="0" y="5867400"/>
            <a:ext cx="9144000" cy="396875"/>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pPr>
            <a:r>
              <a:rPr lang="en-US" sz="2000" b="0"/>
              <a:t>3D percept is driven by the scene, which imposes its ruling to the objects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3" name="Title 1"/>
          <p:cNvSpPr>
            <a:spLocks noGrp="1"/>
          </p:cNvSpPr>
          <p:nvPr>
            <p:ph type="title"/>
          </p:nvPr>
        </p:nvSpPr>
        <p:spPr>
          <a:xfrm>
            <a:off x="457200" y="0"/>
            <a:ext cx="8229600" cy="1143000"/>
          </a:xfrm>
        </p:spPr>
        <p:txBody>
          <a:bodyPr/>
          <a:lstStyle/>
          <a:p>
            <a:pPr eaLnBrk="1" hangingPunct="1"/>
            <a:r>
              <a:rPr lang="en-US" dirty="0" smtClean="0">
                <a:ea typeface="ＭＳ Ｐゴシック"/>
                <a:cs typeface="ＭＳ Ｐゴシック"/>
              </a:rPr>
              <a:t>3D from pixel values</a:t>
            </a:r>
          </a:p>
        </p:txBody>
      </p:sp>
      <p:pic>
        <p:nvPicPr>
          <p:cNvPr id="197634" name="Picture 2"/>
          <p:cNvPicPr>
            <a:picLocks noChangeAspect="1"/>
          </p:cNvPicPr>
          <p:nvPr/>
        </p:nvPicPr>
        <p:blipFill>
          <a:blip r:embed="rId2"/>
          <a:srcRect/>
          <a:stretch>
            <a:fillRect/>
          </a:stretch>
        </p:blipFill>
        <p:spPr bwMode="auto">
          <a:xfrm>
            <a:off x="133350" y="1624013"/>
            <a:ext cx="8877300" cy="1312862"/>
          </a:xfrm>
          <a:prstGeom prst="rect">
            <a:avLst/>
          </a:prstGeom>
          <a:noFill/>
          <a:ln w="9525">
            <a:noFill/>
            <a:miter lim="800000"/>
            <a:headEnd/>
            <a:tailEnd/>
          </a:ln>
        </p:spPr>
      </p:pic>
      <p:sp>
        <p:nvSpPr>
          <p:cNvPr id="197635" name="TextBox 3"/>
          <p:cNvSpPr txBox="1">
            <a:spLocks noChangeArrowheads="1"/>
          </p:cNvSpPr>
          <p:nvPr/>
        </p:nvSpPr>
        <p:spPr bwMode="auto">
          <a:xfrm>
            <a:off x="174625" y="1244600"/>
            <a:ext cx="8669338" cy="369888"/>
          </a:xfrm>
          <a:prstGeom prst="rect">
            <a:avLst/>
          </a:prstGeom>
          <a:noFill/>
          <a:ln w="9525">
            <a:noFill/>
            <a:miter lim="800000"/>
            <a:headEnd/>
            <a:tailEnd/>
          </a:ln>
        </p:spPr>
        <p:txBody>
          <a:bodyPr wrap="none">
            <a:spAutoFit/>
          </a:bodyPr>
          <a:lstStyle/>
          <a:p>
            <a:r>
              <a:rPr lang="en-US"/>
              <a:t>D. Hoiem, A.A. Efros, and M. Hebert, "Automatic Photo Pop-up”. SIGGRAPH 2005.</a:t>
            </a:r>
          </a:p>
        </p:txBody>
      </p:sp>
      <p:pic>
        <p:nvPicPr>
          <p:cNvPr id="197636" name="Picture 4"/>
          <p:cNvPicPr>
            <a:picLocks noChangeAspect="1"/>
          </p:cNvPicPr>
          <p:nvPr/>
        </p:nvPicPr>
        <p:blipFill>
          <a:blip r:embed="rId3"/>
          <a:srcRect/>
          <a:stretch>
            <a:fillRect/>
          </a:stretch>
        </p:blipFill>
        <p:spPr bwMode="auto">
          <a:xfrm>
            <a:off x="231775" y="3897313"/>
            <a:ext cx="8680450" cy="2649537"/>
          </a:xfrm>
          <a:prstGeom prst="rect">
            <a:avLst/>
          </a:prstGeom>
          <a:noFill/>
          <a:ln w="9525">
            <a:noFill/>
            <a:miter lim="800000"/>
            <a:headEnd/>
            <a:tailEnd/>
          </a:ln>
        </p:spPr>
      </p:pic>
      <p:sp>
        <p:nvSpPr>
          <p:cNvPr id="197637" name="TextBox 5"/>
          <p:cNvSpPr txBox="1">
            <a:spLocks noChangeArrowheads="1"/>
          </p:cNvSpPr>
          <p:nvPr/>
        </p:nvSpPr>
        <p:spPr bwMode="auto">
          <a:xfrm>
            <a:off x="174625" y="3249613"/>
            <a:ext cx="8974138" cy="646112"/>
          </a:xfrm>
          <a:prstGeom prst="rect">
            <a:avLst/>
          </a:prstGeom>
          <a:noFill/>
          <a:ln w="9525">
            <a:noFill/>
            <a:miter lim="800000"/>
            <a:headEnd/>
            <a:tailEnd/>
          </a:ln>
        </p:spPr>
        <p:txBody>
          <a:bodyPr wrap="none">
            <a:spAutoFit/>
          </a:bodyPr>
          <a:lstStyle/>
          <a:p>
            <a:r>
              <a:rPr lang="en-US"/>
              <a:t>A. Saxena, M. Sun, A. Y. Ng. "Learning 3-D Scene Structure from a Single Still Image"</a:t>
            </a:r>
          </a:p>
          <a:p>
            <a:r>
              <a:rPr lang="en-US"/>
              <a:t>In ICCV workshop on 3D Representation for Recognition (3dRR-07), 2007.</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p:txBody>
          <a:bodyPr/>
          <a:lstStyle/>
          <a:p>
            <a:r>
              <a:rPr lang="en-US"/>
              <a:t>Surface Estimation</a:t>
            </a:r>
          </a:p>
        </p:txBody>
      </p:sp>
      <p:pic>
        <p:nvPicPr>
          <p:cNvPr id="1000451" name="Picture 3" descr="carsgraz_118"/>
          <p:cNvPicPr>
            <a:picLocks noChangeAspect="1" noChangeArrowheads="1"/>
          </p:cNvPicPr>
          <p:nvPr/>
        </p:nvPicPr>
        <p:blipFill>
          <a:blip r:embed="rId3"/>
          <a:srcRect/>
          <a:stretch>
            <a:fillRect/>
          </a:stretch>
        </p:blipFill>
        <p:spPr bwMode="auto">
          <a:xfrm>
            <a:off x="120650" y="1754188"/>
            <a:ext cx="1736725" cy="1303337"/>
          </a:xfrm>
          <a:prstGeom prst="rect">
            <a:avLst/>
          </a:prstGeom>
          <a:noFill/>
        </p:spPr>
      </p:pic>
      <p:pic>
        <p:nvPicPr>
          <p:cNvPr id="1000452" name="Picture 4" descr="carsgraz_118"/>
          <p:cNvPicPr>
            <a:picLocks noChangeAspect="1" noChangeArrowheads="1"/>
          </p:cNvPicPr>
          <p:nvPr/>
        </p:nvPicPr>
        <p:blipFill>
          <a:blip r:embed="rId4"/>
          <a:srcRect/>
          <a:stretch>
            <a:fillRect/>
          </a:stretch>
        </p:blipFill>
        <p:spPr bwMode="auto">
          <a:xfrm>
            <a:off x="7315200" y="3429000"/>
            <a:ext cx="1736725" cy="1303338"/>
          </a:xfrm>
          <a:prstGeom prst="rect">
            <a:avLst/>
          </a:prstGeom>
          <a:noFill/>
        </p:spPr>
      </p:pic>
      <p:pic>
        <p:nvPicPr>
          <p:cNvPr id="1000453" name="Picture 5" descr="carsgraz_118"/>
          <p:cNvPicPr>
            <a:picLocks noChangeAspect="1" noChangeArrowheads="1"/>
          </p:cNvPicPr>
          <p:nvPr/>
        </p:nvPicPr>
        <p:blipFill>
          <a:blip r:embed="rId5"/>
          <a:srcRect/>
          <a:stretch>
            <a:fillRect/>
          </a:stretch>
        </p:blipFill>
        <p:spPr bwMode="auto">
          <a:xfrm>
            <a:off x="228600" y="3429000"/>
            <a:ext cx="1736725" cy="1303338"/>
          </a:xfrm>
          <a:prstGeom prst="rect">
            <a:avLst/>
          </a:prstGeom>
          <a:noFill/>
        </p:spPr>
      </p:pic>
      <p:pic>
        <p:nvPicPr>
          <p:cNvPr id="1000454" name="Picture 6" descr="carsgraz_118"/>
          <p:cNvPicPr>
            <a:picLocks noChangeAspect="1" noChangeArrowheads="1"/>
          </p:cNvPicPr>
          <p:nvPr/>
        </p:nvPicPr>
        <p:blipFill>
          <a:blip r:embed="rId6"/>
          <a:srcRect/>
          <a:stretch>
            <a:fillRect/>
          </a:stretch>
        </p:blipFill>
        <p:spPr bwMode="auto">
          <a:xfrm>
            <a:off x="2003425" y="3429000"/>
            <a:ext cx="1736725" cy="1303338"/>
          </a:xfrm>
          <a:prstGeom prst="rect">
            <a:avLst/>
          </a:prstGeom>
          <a:noFill/>
        </p:spPr>
      </p:pic>
      <p:pic>
        <p:nvPicPr>
          <p:cNvPr id="1000455" name="Picture 7" descr="carsgraz_118"/>
          <p:cNvPicPr>
            <a:picLocks noChangeAspect="1" noChangeArrowheads="1"/>
          </p:cNvPicPr>
          <p:nvPr/>
        </p:nvPicPr>
        <p:blipFill>
          <a:blip r:embed="rId7"/>
          <a:srcRect/>
          <a:stretch>
            <a:fillRect/>
          </a:stretch>
        </p:blipFill>
        <p:spPr bwMode="auto">
          <a:xfrm>
            <a:off x="3781425" y="3429000"/>
            <a:ext cx="1736725" cy="1303338"/>
          </a:xfrm>
          <a:prstGeom prst="rect">
            <a:avLst/>
          </a:prstGeom>
          <a:noFill/>
        </p:spPr>
      </p:pic>
      <p:pic>
        <p:nvPicPr>
          <p:cNvPr id="1000456" name="Picture 8" descr="carsgraz_118"/>
          <p:cNvPicPr>
            <a:picLocks noChangeAspect="1" noChangeArrowheads="1"/>
          </p:cNvPicPr>
          <p:nvPr/>
        </p:nvPicPr>
        <p:blipFill>
          <a:blip r:embed="rId8"/>
          <a:srcRect/>
          <a:stretch>
            <a:fillRect/>
          </a:stretch>
        </p:blipFill>
        <p:spPr bwMode="auto">
          <a:xfrm>
            <a:off x="5549900" y="3429000"/>
            <a:ext cx="1736725" cy="1303338"/>
          </a:xfrm>
          <a:prstGeom prst="rect">
            <a:avLst/>
          </a:prstGeom>
          <a:noFill/>
        </p:spPr>
      </p:pic>
      <p:sp>
        <p:nvSpPr>
          <p:cNvPr id="1000457" name="Text Box 9"/>
          <p:cNvSpPr txBox="1">
            <a:spLocks noChangeArrowheads="1"/>
          </p:cNvSpPr>
          <p:nvPr/>
        </p:nvSpPr>
        <p:spPr bwMode="auto">
          <a:xfrm>
            <a:off x="85725" y="1363663"/>
            <a:ext cx="17526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Image</a:t>
            </a:r>
          </a:p>
        </p:txBody>
      </p:sp>
      <p:sp>
        <p:nvSpPr>
          <p:cNvPr id="1000458" name="Text Box 10"/>
          <p:cNvSpPr txBox="1">
            <a:spLocks noChangeArrowheads="1"/>
          </p:cNvSpPr>
          <p:nvPr/>
        </p:nvSpPr>
        <p:spPr bwMode="auto">
          <a:xfrm>
            <a:off x="1905000" y="1385888"/>
            <a:ext cx="17526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Support</a:t>
            </a:r>
          </a:p>
        </p:txBody>
      </p:sp>
      <p:sp>
        <p:nvSpPr>
          <p:cNvPr id="1000459" name="Text Box 11"/>
          <p:cNvSpPr txBox="1">
            <a:spLocks noChangeArrowheads="1"/>
          </p:cNvSpPr>
          <p:nvPr/>
        </p:nvSpPr>
        <p:spPr bwMode="auto">
          <a:xfrm>
            <a:off x="3733800" y="1385888"/>
            <a:ext cx="17526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Vertical</a:t>
            </a:r>
          </a:p>
        </p:txBody>
      </p:sp>
      <p:sp>
        <p:nvSpPr>
          <p:cNvPr id="1000460" name="Text Box 12"/>
          <p:cNvSpPr txBox="1">
            <a:spLocks noChangeArrowheads="1"/>
          </p:cNvSpPr>
          <p:nvPr/>
        </p:nvSpPr>
        <p:spPr bwMode="auto">
          <a:xfrm>
            <a:off x="5486400" y="1385888"/>
            <a:ext cx="17526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Sky</a:t>
            </a:r>
          </a:p>
        </p:txBody>
      </p:sp>
      <p:sp>
        <p:nvSpPr>
          <p:cNvPr id="1000461" name="Text Box 13"/>
          <p:cNvSpPr txBox="1">
            <a:spLocks noChangeArrowheads="1"/>
          </p:cNvSpPr>
          <p:nvPr/>
        </p:nvSpPr>
        <p:spPr bwMode="auto">
          <a:xfrm>
            <a:off x="257175" y="4732338"/>
            <a:ext cx="17526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V-Left</a:t>
            </a:r>
          </a:p>
        </p:txBody>
      </p:sp>
      <p:sp>
        <p:nvSpPr>
          <p:cNvPr id="1000462" name="Text Box 14"/>
          <p:cNvSpPr txBox="1">
            <a:spLocks noChangeArrowheads="1"/>
          </p:cNvSpPr>
          <p:nvPr/>
        </p:nvSpPr>
        <p:spPr bwMode="auto">
          <a:xfrm>
            <a:off x="2000250" y="4722813"/>
            <a:ext cx="17526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V-Center</a:t>
            </a:r>
          </a:p>
        </p:txBody>
      </p:sp>
      <p:sp>
        <p:nvSpPr>
          <p:cNvPr id="1000463" name="Text Box 15"/>
          <p:cNvSpPr txBox="1">
            <a:spLocks noChangeArrowheads="1"/>
          </p:cNvSpPr>
          <p:nvPr/>
        </p:nvSpPr>
        <p:spPr bwMode="auto">
          <a:xfrm>
            <a:off x="3762375" y="4727575"/>
            <a:ext cx="17526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V-Right</a:t>
            </a:r>
          </a:p>
        </p:txBody>
      </p:sp>
      <p:sp>
        <p:nvSpPr>
          <p:cNvPr id="1000464" name="Text Box 16"/>
          <p:cNvSpPr txBox="1">
            <a:spLocks noChangeArrowheads="1"/>
          </p:cNvSpPr>
          <p:nvPr/>
        </p:nvSpPr>
        <p:spPr bwMode="auto">
          <a:xfrm>
            <a:off x="5562600" y="4727575"/>
            <a:ext cx="17526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V-Porous</a:t>
            </a:r>
          </a:p>
        </p:txBody>
      </p:sp>
      <p:sp>
        <p:nvSpPr>
          <p:cNvPr id="1000465" name="Text Box 17"/>
          <p:cNvSpPr txBox="1">
            <a:spLocks noChangeArrowheads="1"/>
          </p:cNvSpPr>
          <p:nvPr/>
        </p:nvSpPr>
        <p:spPr bwMode="auto">
          <a:xfrm>
            <a:off x="7353300" y="4727575"/>
            <a:ext cx="1752600" cy="366713"/>
          </a:xfrm>
          <a:prstGeom prst="rect">
            <a:avLst/>
          </a:prstGeom>
          <a:solidFill>
            <a:schemeClr val="bg1"/>
          </a:solidFill>
          <a:ln w="9525">
            <a:noFill/>
            <a:miter lim="800000"/>
            <a:headEnd/>
            <a:tailEnd/>
          </a:ln>
          <a:effectLst/>
        </p:spPr>
        <p:txBody>
          <a:bodyPr>
            <a:prstTxWarp prst="textNoShape">
              <a:avLst/>
            </a:prstTxWarp>
            <a:spAutoFit/>
          </a:bodyPr>
          <a:lstStyle/>
          <a:p>
            <a:pPr algn="ctr">
              <a:spcBef>
                <a:spcPct val="50000"/>
              </a:spcBef>
            </a:pPr>
            <a:r>
              <a:rPr lang="en-US" b="0"/>
              <a:t>V-Solid</a:t>
            </a:r>
          </a:p>
        </p:txBody>
      </p:sp>
      <p:sp>
        <p:nvSpPr>
          <p:cNvPr id="1000466" name="Text Box 18"/>
          <p:cNvSpPr txBox="1">
            <a:spLocks noChangeArrowheads="1"/>
          </p:cNvSpPr>
          <p:nvPr/>
        </p:nvSpPr>
        <p:spPr bwMode="auto">
          <a:xfrm>
            <a:off x="5105400" y="6003925"/>
            <a:ext cx="403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0"/>
              <a:t>[Hoiem, Efros, Hebert ICCV 2005]</a:t>
            </a:r>
          </a:p>
        </p:txBody>
      </p:sp>
      <p:grpSp>
        <p:nvGrpSpPr>
          <p:cNvPr id="2" name="Group 19"/>
          <p:cNvGrpSpPr>
            <a:grpSpLocks/>
          </p:cNvGrpSpPr>
          <p:nvPr/>
        </p:nvGrpSpPr>
        <p:grpSpPr bwMode="auto">
          <a:xfrm>
            <a:off x="3165475" y="5257800"/>
            <a:ext cx="1219200" cy="1524000"/>
            <a:chOff x="1994" y="3312"/>
            <a:chExt cx="768" cy="960"/>
          </a:xfrm>
        </p:grpSpPr>
        <p:sp>
          <p:nvSpPr>
            <p:cNvPr id="1000468" name="Rectangle 20"/>
            <p:cNvSpPr>
              <a:spLocks noChangeArrowheads="1"/>
            </p:cNvSpPr>
            <p:nvPr/>
          </p:nvSpPr>
          <p:spPr bwMode="auto">
            <a:xfrm>
              <a:off x="1994" y="3312"/>
              <a:ext cx="768" cy="657"/>
            </a:xfrm>
            <a:prstGeom prst="rect">
              <a:avLst/>
            </a:prstGeom>
            <a:solidFill>
              <a:srgbClr val="CE6464"/>
            </a:solidFill>
            <a:ln w="38100">
              <a:solidFill>
                <a:schemeClr val="tx1"/>
              </a:solidFill>
              <a:miter lim="800000"/>
              <a:headEnd/>
              <a:tailEnd/>
            </a:ln>
            <a:effectLst/>
          </p:spPr>
          <p:txBody>
            <a:bodyPr wrap="none" anchor="ctr">
              <a:prstTxWarp prst="textNoShape">
                <a:avLst/>
              </a:prstTxWarp>
            </a:bodyPr>
            <a:lstStyle/>
            <a:p>
              <a:pPr algn="ctr"/>
              <a:r>
                <a:rPr lang="en-US" b="0"/>
                <a:t>Object</a:t>
              </a:r>
            </a:p>
            <a:p>
              <a:pPr algn="ctr"/>
              <a:r>
                <a:rPr lang="en-US" b="0"/>
                <a:t>Surface?</a:t>
              </a:r>
            </a:p>
          </p:txBody>
        </p:sp>
        <p:sp>
          <p:nvSpPr>
            <p:cNvPr id="1000469" name="Rectangle 21"/>
            <p:cNvSpPr>
              <a:spLocks noChangeArrowheads="1"/>
            </p:cNvSpPr>
            <p:nvPr/>
          </p:nvSpPr>
          <p:spPr bwMode="auto">
            <a:xfrm>
              <a:off x="1994" y="3969"/>
              <a:ext cx="768" cy="303"/>
            </a:xfrm>
            <a:prstGeom prst="rect">
              <a:avLst/>
            </a:prstGeom>
            <a:solidFill>
              <a:srgbClr val="6BC77D"/>
            </a:solidFill>
            <a:ln w="38100">
              <a:solidFill>
                <a:schemeClr val="tx1"/>
              </a:solidFill>
              <a:miter lim="800000"/>
              <a:headEnd/>
              <a:tailEnd/>
            </a:ln>
            <a:effectLst/>
          </p:spPr>
          <p:txBody>
            <a:bodyPr wrap="none" anchor="ctr">
              <a:prstTxWarp prst="textNoShape">
                <a:avLst/>
              </a:prstTxWarp>
            </a:bodyPr>
            <a:lstStyle/>
            <a:p>
              <a:pPr algn="ctr"/>
              <a:r>
                <a:rPr lang="en-US" b="0"/>
                <a:t>Support?</a:t>
              </a:r>
            </a:p>
          </p:txBody>
        </p:sp>
      </p:grpSp>
      <p:pic>
        <p:nvPicPr>
          <p:cNvPr id="1000470" name="Picture 22" descr="carsgraz_118"/>
          <p:cNvPicPr>
            <a:picLocks noChangeAspect="1" noChangeArrowheads="1"/>
          </p:cNvPicPr>
          <p:nvPr/>
        </p:nvPicPr>
        <p:blipFill>
          <a:blip r:embed="rId9"/>
          <a:srcRect/>
          <a:stretch>
            <a:fillRect/>
          </a:stretch>
        </p:blipFill>
        <p:spPr bwMode="auto">
          <a:xfrm>
            <a:off x="5575300" y="1751013"/>
            <a:ext cx="1746250" cy="1311275"/>
          </a:xfrm>
          <a:prstGeom prst="rect">
            <a:avLst/>
          </a:prstGeom>
          <a:noFill/>
        </p:spPr>
      </p:pic>
      <p:pic>
        <p:nvPicPr>
          <p:cNvPr id="1000471" name="Picture 23" descr="carsgraz_118"/>
          <p:cNvPicPr>
            <a:picLocks noChangeAspect="1" noChangeArrowheads="1"/>
          </p:cNvPicPr>
          <p:nvPr/>
        </p:nvPicPr>
        <p:blipFill>
          <a:blip r:embed="rId10"/>
          <a:srcRect/>
          <a:stretch>
            <a:fillRect/>
          </a:stretch>
        </p:blipFill>
        <p:spPr bwMode="auto">
          <a:xfrm>
            <a:off x="1981200" y="1751013"/>
            <a:ext cx="1746250" cy="1311275"/>
          </a:xfrm>
          <a:prstGeom prst="rect">
            <a:avLst/>
          </a:prstGeom>
          <a:noFill/>
        </p:spPr>
      </p:pic>
      <p:pic>
        <p:nvPicPr>
          <p:cNvPr id="1000472" name="Picture 24" descr="carsgraz_118"/>
          <p:cNvPicPr>
            <a:picLocks noChangeAspect="1" noChangeArrowheads="1"/>
          </p:cNvPicPr>
          <p:nvPr/>
        </p:nvPicPr>
        <p:blipFill>
          <a:blip r:embed="rId11"/>
          <a:srcRect/>
          <a:stretch>
            <a:fillRect/>
          </a:stretch>
        </p:blipFill>
        <p:spPr bwMode="auto">
          <a:xfrm>
            <a:off x="3775075" y="1752600"/>
            <a:ext cx="1746250" cy="1311275"/>
          </a:xfrm>
          <a:prstGeom prst="rect">
            <a:avLst/>
          </a:prstGeom>
          <a:noFill/>
        </p:spPr>
      </p:pic>
      <p:sp>
        <p:nvSpPr>
          <p:cNvPr id="1000473" name="Line 25"/>
          <p:cNvSpPr>
            <a:spLocks noChangeShapeType="1"/>
          </p:cNvSpPr>
          <p:nvPr/>
        </p:nvSpPr>
        <p:spPr bwMode="auto">
          <a:xfrm>
            <a:off x="5503863" y="3060700"/>
            <a:ext cx="3487737" cy="368300"/>
          </a:xfrm>
          <a:prstGeom prst="line">
            <a:avLst/>
          </a:prstGeom>
          <a:noFill/>
          <a:ln w="28575">
            <a:solidFill>
              <a:schemeClr val="tx1"/>
            </a:solidFill>
            <a:round/>
            <a:headEnd/>
            <a:tailEnd/>
          </a:ln>
          <a:effectLst/>
        </p:spPr>
        <p:txBody>
          <a:bodyPr>
            <a:prstTxWarp prst="textNoShape">
              <a:avLst/>
            </a:prstTxWarp>
          </a:bodyPr>
          <a:lstStyle/>
          <a:p>
            <a:endParaRPr lang="en-US"/>
          </a:p>
        </p:txBody>
      </p:sp>
      <p:sp>
        <p:nvSpPr>
          <p:cNvPr id="1000474" name="Line 26"/>
          <p:cNvSpPr>
            <a:spLocks noChangeShapeType="1"/>
          </p:cNvSpPr>
          <p:nvPr/>
        </p:nvSpPr>
        <p:spPr bwMode="auto">
          <a:xfrm flipH="1">
            <a:off x="228600" y="3048000"/>
            <a:ext cx="3581400" cy="381000"/>
          </a:xfrm>
          <a:prstGeom prst="line">
            <a:avLst/>
          </a:prstGeom>
          <a:noFill/>
          <a:ln w="28575">
            <a:solidFill>
              <a:schemeClr val="tx1"/>
            </a:solidFill>
            <a:round/>
            <a:headEnd/>
            <a:tailEnd/>
          </a:ln>
          <a:effectLst/>
        </p:spPr>
        <p:txBody>
          <a:bodyPr>
            <a:prstTxWarp prst="textNoShape">
              <a:avLst/>
            </a:prstTxWarp>
          </a:bodyPr>
          <a:lstStyle/>
          <a:p>
            <a:endParaRPr lang="en-US"/>
          </a:p>
        </p:txBody>
      </p:sp>
      <p:sp>
        <p:nvSpPr>
          <p:cNvPr id="1000475" name="Text Box 27"/>
          <p:cNvSpPr txBox="1">
            <a:spLocks noChangeArrowheads="1"/>
          </p:cNvSpPr>
          <p:nvPr/>
        </p:nvSpPr>
        <p:spPr bwMode="auto">
          <a:xfrm>
            <a:off x="7243763" y="6553200"/>
            <a:ext cx="1900237" cy="304800"/>
          </a:xfrm>
          <a:prstGeom prst="rect">
            <a:avLst/>
          </a:prstGeom>
          <a:noFill/>
          <a:ln w="9525">
            <a:noFill/>
            <a:miter lim="800000"/>
            <a:headEnd/>
            <a:tailEnd/>
          </a:ln>
          <a:effectLst/>
        </p:spPr>
        <p:txBody>
          <a:bodyPr wrap="none">
            <a:prstTxWarp prst="textNoShape">
              <a:avLst/>
            </a:prstTxWarp>
            <a:spAutoFit/>
          </a:bodyPr>
          <a:lstStyle/>
          <a:p>
            <a:r>
              <a:rPr lang="en-US" sz="1400" b="0"/>
              <a:t>Slide by Derek Hoiem</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98402" name="Picture 2" descr="p1010172"/>
          <p:cNvPicPr>
            <a:picLocks noChangeAspect="1" noChangeArrowheads="1"/>
          </p:cNvPicPr>
          <p:nvPr/>
        </p:nvPicPr>
        <p:blipFill>
          <a:blip r:embed="rId3"/>
          <a:srcRect/>
          <a:stretch>
            <a:fillRect/>
          </a:stretch>
        </p:blipFill>
        <p:spPr bwMode="auto">
          <a:xfrm>
            <a:off x="1066800" y="1524000"/>
            <a:ext cx="6705600" cy="5029200"/>
          </a:xfrm>
          <a:prstGeom prst="rect">
            <a:avLst/>
          </a:prstGeom>
          <a:noFill/>
        </p:spPr>
      </p:pic>
      <p:sp>
        <p:nvSpPr>
          <p:cNvPr id="998403" name="Rectangle 3"/>
          <p:cNvSpPr>
            <a:spLocks noGrp="1" noChangeArrowheads="1"/>
          </p:cNvSpPr>
          <p:nvPr>
            <p:ph type="title"/>
          </p:nvPr>
        </p:nvSpPr>
        <p:spPr>
          <a:noFill/>
          <a:ln/>
          <a:effectLst>
            <a:outerShdw blurRad="63500" dist="17961" dir="2700000" algn="ctr" rotWithShape="0">
              <a:schemeClr val="bg2">
                <a:alpha val="74998"/>
              </a:schemeClr>
            </a:outerShdw>
          </a:effectLst>
        </p:spPr>
        <p:txBody>
          <a:bodyPr/>
          <a:lstStyle/>
          <a:p>
            <a:r>
              <a:rPr lang="en-US"/>
              <a:t>Object Support</a:t>
            </a:r>
          </a:p>
        </p:txBody>
      </p:sp>
      <p:sp>
        <p:nvSpPr>
          <p:cNvPr id="998404" name="Rectangle 4"/>
          <p:cNvSpPr>
            <a:spLocks noChangeArrowheads="1"/>
          </p:cNvSpPr>
          <p:nvPr/>
        </p:nvSpPr>
        <p:spPr bwMode="auto">
          <a:xfrm>
            <a:off x="5813425" y="4267200"/>
            <a:ext cx="228600" cy="685800"/>
          </a:xfrm>
          <a:prstGeom prst="rect">
            <a:avLst/>
          </a:prstGeom>
          <a:noFill/>
          <a:ln w="38100">
            <a:solidFill>
              <a:srgbClr val="FF0000"/>
            </a:solidFill>
            <a:miter lim="800000"/>
            <a:headEnd/>
            <a:tailEnd/>
          </a:ln>
          <a:effectLst/>
        </p:spPr>
        <p:txBody>
          <a:bodyPr wrap="none" anchor="ctr">
            <a:prstTxWarp prst="textNoShape">
              <a:avLst/>
            </a:prstTxWarp>
          </a:bodyPr>
          <a:lstStyle/>
          <a:p>
            <a:endParaRPr lang="en-US"/>
          </a:p>
        </p:txBody>
      </p:sp>
      <p:sp>
        <p:nvSpPr>
          <p:cNvPr id="998405" name="Rectangle 5"/>
          <p:cNvSpPr>
            <a:spLocks noChangeArrowheads="1"/>
          </p:cNvSpPr>
          <p:nvPr/>
        </p:nvSpPr>
        <p:spPr bwMode="auto">
          <a:xfrm>
            <a:off x="5813425" y="4984750"/>
            <a:ext cx="228600" cy="304800"/>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grpSp>
        <p:nvGrpSpPr>
          <p:cNvPr id="2" name="Group 6"/>
          <p:cNvGrpSpPr>
            <a:grpSpLocks/>
          </p:cNvGrpSpPr>
          <p:nvPr/>
        </p:nvGrpSpPr>
        <p:grpSpPr bwMode="auto">
          <a:xfrm>
            <a:off x="6172200" y="4235450"/>
            <a:ext cx="228600" cy="1022350"/>
            <a:chOff x="3758" y="2784"/>
            <a:chExt cx="144" cy="644"/>
          </a:xfrm>
        </p:grpSpPr>
        <p:sp>
          <p:nvSpPr>
            <p:cNvPr id="998407" name="Rectangle 7"/>
            <p:cNvSpPr>
              <a:spLocks noChangeArrowheads="1"/>
            </p:cNvSpPr>
            <p:nvPr/>
          </p:nvSpPr>
          <p:spPr bwMode="auto">
            <a:xfrm>
              <a:off x="3758" y="2784"/>
              <a:ext cx="144" cy="432"/>
            </a:xfrm>
            <a:prstGeom prst="rect">
              <a:avLst/>
            </a:prstGeom>
            <a:noFill/>
            <a:ln w="38100">
              <a:solidFill>
                <a:srgbClr val="FF0000"/>
              </a:solidFill>
              <a:miter lim="800000"/>
              <a:headEnd/>
              <a:tailEnd/>
            </a:ln>
            <a:effectLst/>
          </p:spPr>
          <p:txBody>
            <a:bodyPr wrap="none" anchor="ctr">
              <a:prstTxWarp prst="textNoShape">
                <a:avLst/>
              </a:prstTxWarp>
            </a:bodyPr>
            <a:lstStyle/>
            <a:p>
              <a:endParaRPr lang="en-US"/>
            </a:p>
          </p:txBody>
        </p:sp>
        <p:sp>
          <p:nvSpPr>
            <p:cNvPr id="998408" name="Rectangle 8"/>
            <p:cNvSpPr>
              <a:spLocks noChangeArrowheads="1"/>
            </p:cNvSpPr>
            <p:nvPr/>
          </p:nvSpPr>
          <p:spPr bwMode="auto">
            <a:xfrm>
              <a:off x="3758" y="3236"/>
              <a:ext cx="144" cy="192"/>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grpSp>
      <p:grpSp>
        <p:nvGrpSpPr>
          <p:cNvPr id="3" name="Group 9"/>
          <p:cNvGrpSpPr>
            <a:grpSpLocks/>
          </p:cNvGrpSpPr>
          <p:nvPr/>
        </p:nvGrpSpPr>
        <p:grpSpPr bwMode="auto">
          <a:xfrm>
            <a:off x="4679950" y="4419600"/>
            <a:ext cx="654050" cy="762000"/>
            <a:chOff x="3758" y="2784"/>
            <a:chExt cx="144" cy="644"/>
          </a:xfrm>
        </p:grpSpPr>
        <p:sp>
          <p:nvSpPr>
            <p:cNvPr id="998410" name="Rectangle 10"/>
            <p:cNvSpPr>
              <a:spLocks noChangeArrowheads="1"/>
            </p:cNvSpPr>
            <p:nvPr/>
          </p:nvSpPr>
          <p:spPr bwMode="auto">
            <a:xfrm>
              <a:off x="3758" y="2784"/>
              <a:ext cx="144" cy="432"/>
            </a:xfrm>
            <a:prstGeom prst="rect">
              <a:avLst/>
            </a:prstGeom>
            <a:noFill/>
            <a:ln w="38100">
              <a:solidFill>
                <a:srgbClr val="FF0000"/>
              </a:solidFill>
              <a:miter lim="800000"/>
              <a:headEnd/>
              <a:tailEnd/>
            </a:ln>
            <a:effectLst/>
          </p:spPr>
          <p:txBody>
            <a:bodyPr wrap="none" anchor="ctr">
              <a:prstTxWarp prst="textNoShape">
                <a:avLst/>
              </a:prstTxWarp>
            </a:bodyPr>
            <a:lstStyle/>
            <a:p>
              <a:endParaRPr lang="en-US"/>
            </a:p>
          </p:txBody>
        </p:sp>
        <p:sp>
          <p:nvSpPr>
            <p:cNvPr id="998411" name="Rectangle 11"/>
            <p:cNvSpPr>
              <a:spLocks noChangeArrowheads="1"/>
            </p:cNvSpPr>
            <p:nvPr/>
          </p:nvSpPr>
          <p:spPr bwMode="auto">
            <a:xfrm>
              <a:off x="3758" y="3236"/>
              <a:ext cx="144" cy="192"/>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grpSp>
      <p:grpSp>
        <p:nvGrpSpPr>
          <p:cNvPr id="4" name="Group 12"/>
          <p:cNvGrpSpPr>
            <a:grpSpLocks/>
          </p:cNvGrpSpPr>
          <p:nvPr/>
        </p:nvGrpSpPr>
        <p:grpSpPr bwMode="auto">
          <a:xfrm>
            <a:off x="3549650" y="4387850"/>
            <a:ext cx="412750" cy="412750"/>
            <a:chOff x="3758" y="2784"/>
            <a:chExt cx="144" cy="644"/>
          </a:xfrm>
        </p:grpSpPr>
        <p:sp>
          <p:nvSpPr>
            <p:cNvPr id="998413" name="Rectangle 13"/>
            <p:cNvSpPr>
              <a:spLocks noChangeArrowheads="1"/>
            </p:cNvSpPr>
            <p:nvPr/>
          </p:nvSpPr>
          <p:spPr bwMode="auto">
            <a:xfrm>
              <a:off x="3758" y="2784"/>
              <a:ext cx="144" cy="432"/>
            </a:xfrm>
            <a:prstGeom prst="rect">
              <a:avLst/>
            </a:prstGeom>
            <a:noFill/>
            <a:ln w="38100">
              <a:solidFill>
                <a:srgbClr val="FF0000"/>
              </a:solidFill>
              <a:miter lim="800000"/>
              <a:headEnd/>
              <a:tailEnd/>
            </a:ln>
            <a:effectLst/>
          </p:spPr>
          <p:txBody>
            <a:bodyPr wrap="none" anchor="ctr">
              <a:prstTxWarp prst="textNoShape">
                <a:avLst/>
              </a:prstTxWarp>
            </a:bodyPr>
            <a:lstStyle/>
            <a:p>
              <a:endParaRPr lang="en-US"/>
            </a:p>
          </p:txBody>
        </p:sp>
        <p:sp>
          <p:nvSpPr>
            <p:cNvPr id="998414" name="Rectangle 14"/>
            <p:cNvSpPr>
              <a:spLocks noChangeArrowheads="1"/>
            </p:cNvSpPr>
            <p:nvPr/>
          </p:nvSpPr>
          <p:spPr bwMode="auto">
            <a:xfrm>
              <a:off x="3758" y="3236"/>
              <a:ext cx="144" cy="192"/>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grpSp>
      <p:grpSp>
        <p:nvGrpSpPr>
          <p:cNvPr id="5" name="Group 15"/>
          <p:cNvGrpSpPr>
            <a:grpSpLocks/>
          </p:cNvGrpSpPr>
          <p:nvPr/>
        </p:nvGrpSpPr>
        <p:grpSpPr bwMode="auto">
          <a:xfrm>
            <a:off x="2590800" y="3657600"/>
            <a:ext cx="412750" cy="412750"/>
            <a:chOff x="1632" y="2304"/>
            <a:chExt cx="260" cy="260"/>
          </a:xfrm>
        </p:grpSpPr>
        <p:sp>
          <p:nvSpPr>
            <p:cNvPr id="998416" name="Rectangle 16"/>
            <p:cNvSpPr>
              <a:spLocks noChangeArrowheads="1"/>
            </p:cNvSpPr>
            <p:nvPr/>
          </p:nvSpPr>
          <p:spPr bwMode="auto">
            <a:xfrm>
              <a:off x="1632" y="2304"/>
              <a:ext cx="260" cy="174"/>
            </a:xfrm>
            <a:prstGeom prst="rect">
              <a:avLst/>
            </a:prstGeom>
            <a:noFill/>
            <a:ln w="38100">
              <a:solidFill>
                <a:srgbClr val="33CCFF"/>
              </a:solidFill>
              <a:miter lim="800000"/>
              <a:headEnd/>
              <a:tailEnd/>
            </a:ln>
            <a:effectLst/>
          </p:spPr>
          <p:txBody>
            <a:bodyPr wrap="none" anchor="ctr">
              <a:prstTxWarp prst="textNoShape">
                <a:avLst/>
              </a:prstTxWarp>
            </a:bodyPr>
            <a:lstStyle/>
            <a:p>
              <a:endParaRPr lang="en-US"/>
            </a:p>
          </p:txBody>
        </p:sp>
        <p:sp>
          <p:nvSpPr>
            <p:cNvPr id="998417" name="Rectangle 17"/>
            <p:cNvSpPr>
              <a:spLocks noChangeArrowheads="1"/>
            </p:cNvSpPr>
            <p:nvPr/>
          </p:nvSpPr>
          <p:spPr bwMode="auto">
            <a:xfrm>
              <a:off x="1632" y="2486"/>
              <a:ext cx="260" cy="78"/>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grpSp>
      <p:sp>
        <p:nvSpPr>
          <p:cNvPr id="998418" name="Text Box 18"/>
          <p:cNvSpPr txBox="1">
            <a:spLocks noChangeArrowheads="1"/>
          </p:cNvSpPr>
          <p:nvPr/>
        </p:nvSpPr>
        <p:spPr bwMode="auto">
          <a:xfrm>
            <a:off x="7243763" y="6553200"/>
            <a:ext cx="1900237" cy="304800"/>
          </a:xfrm>
          <a:prstGeom prst="rect">
            <a:avLst/>
          </a:prstGeom>
          <a:noFill/>
          <a:ln w="9525">
            <a:noFill/>
            <a:miter lim="800000"/>
            <a:headEnd/>
            <a:tailEnd/>
          </a:ln>
          <a:effectLst/>
        </p:spPr>
        <p:txBody>
          <a:bodyPr wrap="none">
            <a:prstTxWarp prst="textNoShape">
              <a:avLst/>
            </a:prstTxWarp>
            <a:spAutoFit/>
          </a:bodyPr>
          <a:lstStyle/>
          <a:p>
            <a:r>
              <a:rPr lang="en-US" sz="1400" b="0"/>
              <a:t>Slide by Derek Hoiem</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40388" name="Picture 4"/>
          <p:cNvPicPr>
            <a:picLocks noChangeAspect="1" noChangeArrowheads="1"/>
          </p:cNvPicPr>
          <p:nvPr/>
        </p:nvPicPr>
        <p:blipFill>
          <a:blip r:embed="rId3"/>
          <a:srcRect/>
          <a:stretch>
            <a:fillRect/>
          </a:stretch>
        </p:blipFill>
        <p:spPr bwMode="auto">
          <a:xfrm>
            <a:off x="0" y="0"/>
            <a:ext cx="9144000" cy="6842125"/>
          </a:xfrm>
          <a:prstGeom prst="rect">
            <a:avLst/>
          </a:prstGeom>
          <a:noFill/>
          <a:ln w="9525">
            <a:noFill/>
            <a:miter lim="800000"/>
            <a:headEnd/>
            <a:tailEnd/>
          </a:ln>
          <a:effectLst/>
        </p:spPr>
      </p:pic>
      <p:sp>
        <p:nvSpPr>
          <p:cNvPr id="1040389" name="Text Box 5"/>
          <p:cNvSpPr txBox="1">
            <a:spLocks noChangeArrowheads="1"/>
          </p:cNvSpPr>
          <p:nvPr/>
        </p:nvSpPr>
        <p:spPr bwMode="auto">
          <a:xfrm>
            <a:off x="6659563" y="6521450"/>
            <a:ext cx="2484437" cy="336550"/>
          </a:xfrm>
          <a:prstGeom prst="rect">
            <a:avLst/>
          </a:prstGeom>
          <a:noFill/>
          <a:ln w="9525">
            <a:noFill/>
            <a:miter lim="800000"/>
            <a:headEnd/>
            <a:tailEnd/>
          </a:ln>
          <a:effectLst/>
        </p:spPr>
        <p:txBody>
          <a:bodyPr wrap="none">
            <a:prstTxWarp prst="textNoShape">
              <a:avLst/>
            </a:prstTxWarp>
            <a:spAutoFit/>
          </a:bodyPr>
          <a:lstStyle/>
          <a:p>
            <a:r>
              <a:rPr lang="en-US" sz="1600" b="0"/>
              <a:t>Slide by James Coughlan</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44484" name="Picture 4"/>
          <p:cNvPicPr>
            <a:picLocks noChangeAspect="1" noChangeArrowheads="1"/>
          </p:cNvPicPr>
          <p:nvPr/>
        </p:nvPicPr>
        <p:blipFill>
          <a:blip r:embed="rId3"/>
          <a:srcRect/>
          <a:stretch>
            <a:fillRect/>
          </a:stretch>
        </p:blipFill>
        <p:spPr bwMode="auto">
          <a:xfrm>
            <a:off x="0" y="31750"/>
            <a:ext cx="8809038" cy="6826250"/>
          </a:xfrm>
          <a:prstGeom prst="rect">
            <a:avLst/>
          </a:prstGeom>
          <a:noFill/>
          <a:ln w="9525">
            <a:noFill/>
            <a:miter lim="800000"/>
            <a:headEnd/>
            <a:tailEnd/>
          </a:ln>
          <a:effectLst/>
        </p:spPr>
      </p:pic>
      <p:sp>
        <p:nvSpPr>
          <p:cNvPr id="1044485" name="Text Box 5"/>
          <p:cNvSpPr txBox="1">
            <a:spLocks noChangeArrowheads="1"/>
          </p:cNvSpPr>
          <p:nvPr/>
        </p:nvSpPr>
        <p:spPr bwMode="auto">
          <a:xfrm>
            <a:off x="6659563" y="0"/>
            <a:ext cx="2484437" cy="336550"/>
          </a:xfrm>
          <a:prstGeom prst="rect">
            <a:avLst/>
          </a:prstGeom>
          <a:noFill/>
          <a:ln w="9525">
            <a:noFill/>
            <a:miter lim="800000"/>
            <a:headEnd/>
            <a:tailEnd/>
          </a:ln>
          <a:effectLst/>
        </p:spPr>
        <p:txBody>
          <a:bodyPr wrap="none">
            <a:prstTxWarp prst="textNoShape">
              <a:avLst/>
            </a:prstTxWarp>
            <a:spAutoFit/>
          </a:bodyPr>
          <a:lstStyle/>
          <a:p>
            <a:r>
              <a:rPr lang="en-US" sz="1600" b="0"/>
              <a:t>Slide by James Coughlan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p:txBody>
          <a:bodyPr/>
          <a:lstStyle/>
          <a:p>
            <a:r>
              <a:rPr lang="en-US"/>
              <a:t>Why is context important?</a:t>
            </a:r>
          </a:p>
        </p:txBody>
      </p:sp>
      <p:sp>
        <p:nvSpPr>
          <p:cNvPr id="1041411" name="Text Box 3"/>
          <p:cNvSpPr txBox="1">
            <a:spLocks noChangeArrowheads="1"/>
          </p:cNvSpPr>
          <p:nvPr/>
        </p:nvSpPr>
        <p:spPr bwMode="auto">
          <a:xfrm>
            <a:off x="152400" y="1143000"/>
            <a:ext cx="8763000" cy="4838700"/>
          </a:xfrm>
          <a:prstGeom prst="rect">
            <a:avLst/>
          </a:prstGeom>
          <a:noFill/>
          <a:ln w="9525">
            <a:noFill/>
            <a:miter lim="800000"/>
            <a:headEnd/>
            <a:tailEnd/>
          </a:ln>
          <a:effectLst/>
        </p:spPr>
        <p:txBody>
          <a:bodyPr>
            <a:prstTxWarp prst="textNoShape">
              <a:avLst/>
            </a:prstTxWarp>
            <a:spAutoFit/>
          </a:bodyPr>
          <a:lstStyle/>
          <a:p>
            <a:pPr>
              <a:spcBef>
                <a:spcPct val="50000"/>
              </a:spcBef>
              <a:buFontTx/>
              <a:buChar char="•"/>
            </a:pPr>
            <a:r>
              <a:rPr lang="en-US" sz="2400">
                <a:latin typeface="Times New Roman" charset="0"/>
                <a:ea typeface="Arial" charset="0"/>
                <a:cs typeface="Arial" charset="0"/>
              </a:rPr>
              <a:t> Changes the interpretation of an object (or its function)</a:t>
            </a:r>
          </a:p>
          <a:p>
            <a:pPr>
              <a:spcBef>
                <a:spcPct val="50000"/>
              </a:spcBef>
            </a:pPr>
            <a:endParaRPr lang="en-US" sz="2400">
              <a:latin typeface="Times New Roman" charset="0"/>
              <a:ea typeface="Arial" charset="0"/>
              <a:cs typeface="Arial" charset="0"/>
            </a:endParaRPr>
          </a:p>
          <a:p>
            <a:pPr>
              <a:spcBef>
                <a:spcPct val="50000"/>
              </a:spcBef>
            </a:pPr>
            <a:endParaRPr lang="en-US" sz="2400">
              <a:latin typeface="Times New Roman" charset="0"/>
              <a:ea typeface="Arial" charset="0"/>
              <a:cs typeface="Arial" charset="0"/>
            </a:endParaRPr>
          </a:p>
          <a:p>
            <a:pPr>
              <a:spcBef>
                <a:spcPct val="50000"/>
              </a:spcBef>
            </a:pPr>
            <a:endParaRPr lang="en-US" sz="2400">
              <a:latin typeface="Times New Roman" charset="0"/>
              <a:ea typeface="Arial" charset="0"/>
              <a:cs typeface="Arial" charset="0"/>
            </a:endParaRPr>
          </a:p>
          <a:p>
            <a:pPr>
              <a:spcBef>
                <a:spcPct val="50000"/>
              </a:spcBef>
            </a:pPr>
            <a:endParaRPr lang="en-US" sz="2400">
              <a:latin typeface="Times New Roman" charset="0"/>
              <a:ea typeface="Arial" charset="0"/>
              <a:cs typeface="Arial" charset="0"/>
            </a:endParaRPr>
          </a:p>
          <a:p>
            <a:pPr>
              <a:spcBef>
                <a:spcPct val="50000"/>
              </a:spcBef>
              <a:buFontTx/>
              <a:buChar char="•"/>
            </a:pPr>
            <a:r>
              <a:rPr lang="en-US" sz="2400">
                <a:latin typeface="Times New Roman" charset="0"/>
                <a:ea typeface="Arial" charset="0"/>
                <a:cs typeface="Arial" charset="0"/>
              </a:rPr>
              <a:t> Context defines what an unexpected event is </a:t>
            </a:r>
          </a:p>
          <a:p>
            <a:pPr>
              <a:spcBef>
                <a:spcPct val="50000"/>
              </a:spcBef>
            </a:pPr>
            <a:endParaRPr lang="en-US" sz="2400">
              <a:latin typeface="Times New Roman" charset="0"/>
              <a:ea typeface="Arial" charset="0"/>
              <a:cs typeface="Arial" charset="0"/>
            </a:endParaRPr>
          </a:p>
          <a:p>
            <a:pPr>
              <a:spcBef>
                <a:spcPct val="50000"/>
              </a:spcBef>
            </a:pPr>
            <a:endParaRPr lang="en-US" sz="2400">
              <a:latin typeface="Times New Roman" charset="0"/>
              <a:ea typeface="Arial" charset="0"/>
              <a:cs typeface="Arial" charset="0"/>
            </a:endParaRPr>
          </a:p>
          <a:p>
            <a:pPr>
              <a:spcBef>
                <a:spcPct val="50000"/>
              </a:spcBef>
            </a:pPr>
            <a:endParaRPr lang="en-US" sz="2400">
              <a:latin typeface="Times New Roman" charset="0"/>
              <a:ea typeface="Arial" charset="0"/>
              <a:cs typeface="Arial" charset="0"/>
            </a:endParaRPr>
          </a:p>
        </p:txBody>
      </p:sp>
      <p:pic>
        <p:nvPicPr>
          <p:cNvPr id="1041412" name="Picture 4"/>
          <p:cNvPicPr>
            <a:picLocks noChangeAspect="1" noChangeArrowheads="1"/>
          </p:cNvPicPr>
          <p:nvPr/>
        </p:nvPicPr>
        <p:blipFill>
          <a:blip r:embed="rId3"/>
          <a:srcRect/>
          <a:stretch>
            <a:fillRect/>
          </a:stretch>
        </p:blipFill>
        <p:spPr bwMode="auto">
          <a:xfrm>
            <a:off x="2516188" y="4457700"/>
            <a:ext cx="2895600" cy="2058988"/>
          </a:xfrm>
          <a:prstGeom prst="rect">
            <a:avLst/>
          </a:prstGeom>
          <a:noFill/>
          <a:ln w="9525">
            <a:noFill/>
            <a:miter lim="800000"/>
            <a:headEnd/>
            <a:tailEnd/>
          </a:ln>
          <a:effectLst/>
        </p:spPr>
      </p:pic>
      <p:pic>
        <p:nvPicPr>
          <p:cNvPr id="1041413" name="Picture 5"/>
          <p:cNvPicPr>
            <a:picLocks noChangeAspect="1" noChangeArrowheads="1"/>
          </p:cNvPicPr>
          <p:nvPr/>
        </p:nvPicPr>
        <p:blipFill>
          <a:blip r:embed="rId4"/>
          <a:srcRect/>
          <a:stretch>
            <a:fillRect/>
          </a:stretch>
        </p:blipFill>
        <p:spPr bwMode="auto">
          <a:xfrm>
            <a:off x="914400" y="1828800"/>
            <a:ext cx="1219200" cy="1714500"/>
          </a:xfrm>
          <a:prstGeom prst="rect">
            <a:avLst/>
          </a:prstGeom>
          <a:noFill/>
          <a:ln w="9525">
            <a:noFill/>
            <a:miter lim="800000"/>
            <a:headEnd/>
            <a:tailEnd/>
          </a:ln>
          <a:effectLst/>
        </p:spPr>
      </p:pic>
      <p:pic>
        <p:nvPicPr>
          <p:cNvPr id="1041414" name="Picture 6"/>
          <p:cNvPicPr>
            <a:picLocks noChangeAspect="1" noChangeArrowheads="1"/>
          </p:cNvPicPr>
          <p:nvPr/>
        </p:nvPicPr>
        <p:blipFill>
          <a:blip r:embed="rId5"/>
          <a:srcRect/>
          <a:stretch>
            <a:fillRect/>
          </a:stretch>
        </p:blipFill>
        <p:spPr bwMode="auto">
          <a:xfrm>
            <a:off x="2743200" y="1981200"/>
            <a:ext cx="2133600" cy="1427163"/>
          </a:xfrm>
          <a:prstGeom prst="rect">
            <a:avLst/>
          </a:prstGeom>
          <a:noFill/>
          <a:ln w="9525">
            <a:noFill/>
            <a:miter lim="800000"/>
            <a:headEnd/>
            <a:tailEnd/>
          </a:ln>
          <a:effectLst/>
        </p:spPr>
      </p:pic>
      <p:pic>
        <p:nvPicPr>
          <p:cNvPr id="1041415" name="Picture 7"/>
          <p:cNvPicPr>
            <a:picLocks noChangeAspect="1" noChangeArrowheads="1"/>
          </p:cNvPicPr>
          <p:nvPr/>
        </p:nvPicPr>
        <p:blipFill>
          <a:blip r:embed="rId6"/>
          <a:srcRect t="20000" b="22501"/>
          <a:stretch>
            <a:fillRect/>
          </a:stretch>
        </p:blipFill>
        <p:spPr bwMode="auto">
          <a:xfrm>
            <a:off x="5638800" y="1905000"/>
            <a:ext cx="2590800" cy="1489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98082" name="Picture 2" descr="diagram"/>
          <p:cNvPicPr>
            <a:picLocks noChangeAspect="1" noChangeArrowheads="1"/>
          </p:cNvPicPr>
          <p:nvPr/>
        </p:nvPicPr>
        <p:blipFill>
          <a:blip r:embed="rId3"/>
          <a:srcRect/>
          <a:stretch>
            <a:fillRect/>
          </a:stretch>
        </p:blipFill>
        <p:spPr bwMode="auto">
          <a:xfrm>
            <a:off x="3200400" y="2590800"/>
            <a:ext cx="5716588" cy="2776538"/>
          </a:xfrm>
          <a:prstGeom prst="rect">
            <a:avLst/>
          </a:prstGeom>
          <a:noFill/>
        </p:spPr>
      </p:pic>
      <p:sp>
        <p:nvSpPr>
          <p:cNvPr id="1198083" name="Rectangle 3"/>
          <p:cNvSpPr>
            <a:spLocks noGrp="1" noChangeArrowheads="1"/>
          </p:cNvSpPr>
          <p:nvPr>
            <p:ph type="title"/>
          </p:nvPr>
        </p:nvSpPr>
        <p:spPr/>
        <p:txBody>
          <a:bodyPr/>
          <a:lstStyle/>
          <a:p>
            <a:r>
              <a:rPr lang="en-US">
                <a:solidFill>
                  <a:schemeClr val="tx1"/>
                </a:solidFill>
              </a:rPr>
              <a:t>3d Scene Context</a:t>
            </a:r>
          </a:p>
        </p:txBody>
      </p:sp>
      <p:sp>
        <p:nvSpPr>
          <p:cNvPr id="1198084" name="Oval 4"/>
          <p:cNvSpPr>
            <a:spLocks noChangeArrowheads="1"/>
          </p:cNvSpPr>
          <p:nvPr/>
        </p:nvSpPr>
        <p:spPr bwMode="auto">
          <a:xfrm>
            <a:off x="8021638" y="3657600"/>
            <a:ext cx="762000" cy="609600"/>
          </a:xfrm>
          <a:prstGeom prst="ellipse">
            <a:avLst/>
          </a:prstGeom>
          <a:noFill/>
          <a:ln w="38100">
            <a:solidFill>
              <a:srgbClr val="0000FF"/>
            </a:solidFill>
            <a:round/>
            <a:headEnd/>
            <a:tailEnd/>
          </a:ln>
          <a:effectLst/>
        </p:spPr>
        <p:txBody>
          <a:bodyPr wrap="none" anchor="ctr">
            <a:prstTxWarp prst="textNoShape">
              <a:avLst/>
            </a:prstTxWarp>
          </a:bodyPr>
          <a:lstStyle/>
          <a:p>
            <a:endParaRPr lang="en-US"/>
          </a:p>
        </p:txBody>
      </p:sp>
      <p:sp>
        <p:nvSpPr>
          <p:cNvPr id="1198085" name="Oval 5"/>
          <p:cNvSpPr>
            <a:spLocks noChangeArrowheads="1"/>
          </p:cNvSpPr>
          <p:nvPr/>
        </p:nvSpPr>
        <p:spPr bwMode="auto">
          <a:xfrm>
            <a:off x="6378575" y="2765425"/>
            <a:ext cx="762000" cy="609600"/>
          </a:xfrm>
          <a:prstGeom prst="ellipse">
            <a:avLst/>
          </a:prstGeom>
          <a:noFill/>
          <a:ln w="38100">
            <a:solidFill>
              <a:srgbClr val="0000FF"/>
            </a:solidFill>
            <a:round/>
            <a:headEnd/>
            <a:tailEnd/>
          </a:ln>
          <a:effectLst/>
        </p:spPr>
        <p:txBody>
          <a:bodyPr wrap="none" anchor="ctr">
            <a:prstTxWarp prst="textNoShape">
              <a:avLst/>
            </a:prstTxWarp>
          </a:bodyPr>
          <a:lstStyle/>
          <a:p>
            <a:endParaRPr lang="en-US"/>
          </a:p>
        </p:txBody>
      </p:sp>
      <p:pic>
        <p:nvPicPr>
          <p:cNvPr id="1198086" name="Picture 6" descr="camera"/>
          <p:cNvPicPr>
            <a:picLocks noChangeAspect="1" noChangeArrowheads="1"/>
          </p:cNvPicPr>
          <p:nvPr/>
        </p:nvPicPr>
        <p:blipFill>
          <a:blip r:embed="rId4"/>
          <a:srcRect/>
          <a:stretch>
            <a:fillRect/>
          </a:stretch>
        </p:blipFill>
        <p:spPr bwMode="auto">
          <a:xfrm>
            <a:off x="228600" y="2909888"/>
            <a:ext cx="2263775" cy="2362200"/>
          </a:xfrm>
          <a:prstGeom prst="rect">
            <a:avLst/>
          </a:prstGeom>
          <a:noFill/>
          <a:ln w="38100">
            <a:solidFill>
              <a:schemeClr val="tx1"/>
            </a:solidFill>
            <a:miter lim="800000"/>
            <a:headEnd/>
            <a:tailEnd/>
          </a:ln>
        </p:spPr>
      </p:pic>
      <p:sp>
        <p:nvSpPr>
          <p:cNvPr id="1198087" name="Text Box 7"/>
          <p:cNvSpPr txBox="1">
            <a:spLocks noChangeArrowheads="1"/>
          </p:cNvSpPr>
          <p:nvPr/>
        </p:nvSpPr>
        <p:spPr bwMode="auto">
          <a:xfrm>
            <a:off x="838200" y="5424488"/>
            <a:ext cx="13716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t>Image</a:t>
            </a:r>
          </a:p>
        </p:txBody>
      </p:sp>
      <p:sp>
        <p:nvSpPr>
          <p:cNvPr id="1198088" name="Text Box 8"/>
          <p:cNvSpPr txBox="1">
            <a:spLocks noChangeArrowheads="1"/>
          </p:cNvSpPr>
          <p:nvPr/>
        </p:nvSpPr>
        <p:spPr bwMode="auto">
          <a:xfrm>
            <a:off x="4648200" y="5486400"/>
            <a:ext cx="13716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t>World</a:t>
            </a:r>
          </a:p>
        </p:txBody>
      </p:sp>
      <p:sp>
        <p:nvSpPr>
          <p:cNvPr id="1198089" name="Text Box 9"/>
          <p:cNvSpPr txBox="1">
            <a:spLocks noChangeArrowheads="1"/>
          </p:cNvSpPr>
          <p:nvPr/>
        </p:nvSpPr>
        <p:spPr bwMode="auto">
          <a:xfrm>
            <a:off x="5105400" y="6384925"/>
            <a:ext cx="403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t>Hoiem, Efros, Hebert ICCV 2005</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0130" name="Rectangle 2"/>
          <p:cNvSpPr>
            <a:spLocks noGrp="1" noChangeArrowheads="1"/>
          </p:cNvSpPr>
          <p:nvPr>
            <p:ph type="title"/>
          </p:nvPr>
        </p:nvSpPr>
        <p:spPr>
          <a:xfrm>
            <a:off x="457200" y="76200"/>
            <a:ext cx="8229600" cy="685800"/>
          </a:xfrm>
        </p:spPr>
        <p:txBody>
          <a:bodyPr>
            <a:normAutofit fontScale="90000"/>
          </a:bodyPr>
          <a:lstStyle/>
          <a:p>
            <a:r>
              <a:rPr lang="en-US" dirty="0" smtClean="0"/>
              <a:t>3D scene context</a:t>
            </a:r>
            <a:endParaRPr lang="en-US" dirty="0"/>
          </a:p>
        </p:txBody>
      </p:sp>
      <p:pic>
        <p:nvPicPr>
          <p:cNvPr id="1200131" name="Picture 3" descr="p1010172_bx"/>
          <p:cNvPicPr>
            <a:picLocks noChangeAspect="1" noChangeArrowheads="1"/>
          </p:cNvPicPr>
          <p:nvPr/>
        </p:nvPicPr>
        <p:blipFill>
          <a:blip r:embed="rId3"/>
          <a:srcRect l="13000" t="10655" r="13000" b="14761"/>
          <a:stretch>
            <a:fillRect/>
          </a:stretch>
        </p:blipFill>
        <p:spPr bwMode="auto">
          <a:xfrm>
            <a:off x="0" y="2590800"/>
            <a:ext cx="4191000" cy="3171825"/>
          </a:xfrm>
          <a:prstGeom prst="rect">
            <a:avLst/>
          </a:prstGeom>
          <a:noFill/>
        </p:spPr>
      </p:pic>
      <p:grpSp>
        <p:nvGrpSpPr>
          <p:cNvPr id="2" name="Group 4"/>
          <p:cNvGrpSpPr>
            <a:grpSpLocks/>
          </p:cNvGrpSpPr>
          <p:nvPr/>
        </p:nvGrpSpPr>
        <p:grpSpPr bwMode="auto">
          <a:xfrm>
            <a:off x="4329113" y="762000"/>
            <a:ext cx="4814887" cy="5548313"/>
            <a:chOff x="2702" y="825"/>
            <a:chExt cx="3033" cy="3495"/>
          </a:xfrm>
        </p:grpSpPr>
        <p:grpSp>
          <p:nvGrpSpPr>
            <p:cNvPr id="3" name="Group 5"/>
            <p:cNvGrpSpPr>
              <a:grpSpLocks/>
            </p:cNvGrpSpPr>
            <p:nvPr/>
          </p:nvGrpSpPr>
          <p:grpSpPr bwMode="auto">
            <a:xfrm>
              <a:off x="2702" y="825"/>
              <a:ext cx="3033" cy="3495"/>
              <a:chOff x="2694" y="672"/>
              <a:chExt cx="3033" cy="3495"/>
            </a:xfrm>
          </p:grpSpPr>
          <p:pic>
            <p:nvPicPr>
              <p:cNvPr id="1200134" name="Picture 6" descr="p1010172_ov"/>
              <p:cNvPicPr>
                <a:picLocks noChangeAspect="1" noChangeArrowheads="1"/>
              </p:cNvPicPr>
              <p:nvPr/>
            </p:nvPicPr>
            <p:blipFill>
              <a:blip r:embed="rId4"/>
              <a:srcRect l="16000" t="2664" r="19000" b="1443"/>
              <a:stretch>
                <a:fillRect/>
              </a:stretch>
            </p:blipFill>
            <p:spPr bwMode="auto">
              <a:xfrm>
                <a:off x="2694" y="672"/>
                <a:ext cx="3033" cy="3360"/>
              </a:xfrm>
              <a:prstGeom prst="rect">
                <a:avLst/>
              </a:prstGeom>
              <a:noFill/>
            </p:spPr>
          </p:pic>
          <p:sp>
            <p:nvSpPr>
              <p:cNvPr id="1200135" name="Text Box 7"/>
              <p:cNvSpPr txBox="1">
                <a:spLocks noChangeArrowheads="1"/>
              </p:cNvSpPr>
              <p:nvPr/>
            </p:nvSpPr>
            <p:spPr bwMode="auto">
              <a:xfrm>
                <a:off x="3962" y="3936"/>
                <a:ext cx="624" cy="23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t>meters</a:t>
                </a:r>
              </a:p>
            </p:txBody>
          </p:sp>
          <p:sp>
            <p:nvSpPr>
              <p:cNvPr id="1200136" name="Text Box 8"/>
              <p:cNvSpPr txBox="1">
                <a:spLocks noChangeArrowheads="1"/>
              </p:cNvSpPr>
              <p:nvPr/>
            </p:nvSpPr>
            <p:spPr bwMode="auto">
              <a:xfrm rot="16200000">
                <a:off x="2501" y="2145"/>
                <a:ext cx="624" cy="2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t>meters</a:t>
                </a:r>
              </a:p>
            </p:txBody>
          </p:sp>
        </p:grpSp>
        <p:sp>
          <p:nvSpPr>
            <p:cNvPr id="1200137" name="Oval 9"/>
            <p:cNvSpPr>
              <a:spLocks noChangeAspect="1" noChangeArrowheads="1"/>
            </p:cNvSpPr>
            <p:nvPr/>
          </p:nvSpPr>
          <p:spPr bwMode="auto">
            <a:xfrm>
              <a:off x="4565" y="2709"/>
              <a:ext cx="40" cy="40"/>
            </a:xfrm>
            <a:prstGeom prst="ellipse">
              <a:avLst/>
            </a:prstGeom>
            <a:solidFill>
              <a:srgbClr val="FF0000"/>
            </a:solidFill>
            <a:ln w="9525">
              <a:solidFill>
                <a:srgbClr val="FF0000"/>
              </a:solidFill>
              <a:round/>
              <a:headEnd/>
              <a:tailEnd/>
            </a:ln>
            <a:effectLst/>
          </p:spPr>
          <p:txBody>
            <a:bodyPr wrap="none" anchor="ctr">
              <a:prstTxWarp prst="textNoShape">
                <a:avLst/>
              </a:prstTxWarp>
            </a:bodyPr>
            <a:lstStyle/>
            <a:p>
              <a:endParaRPr lang="en-US"/>
            </a:p>
          </p:txBody>
        </p:sp>
        <p:sp>
          <p:nvSpPr>
            <p:cNvPr id="1200138" name="Oval 10"/>
            <p:cNvSpPr>
              <a:spLocks noChangeArrowheads="1"/>
            </p:cNvSpPr>
            <p:nvPr/>
          </p:nvSpPr>
          <p:spPr bwMode="auto">
            <a:xfrm>
              <a:off x="3908" y="2008"/>
              <a:ext cx="35" cy="35"/>
            </a:xfrm>
            <a:prstGeom prst="ellipse">
              <a:avLst/>
            </a:prstGeom>
            <a:solidFill>
              <a:srgbClr val="FF0000"/>
            </a:solidFill>
            <a:ln w="9525">
              <a:solidFill>
                <a:srgbClr val="FF0000"/>
              </a:solidFill>
              <a:round/>
              <a:headEnd/>
              <a:tailEnd/>
            </a:ln>
            <a:effectLst/>
          </p:spPr>
          <p:txBody>
            <a:bodyPr wrap="none" anchor="ctr">
              <a:prstTxWarp prst="textNoShape">
                <a:avLst/>
              </a:prstTxWarp>
            </a:bodyPr>
            <a:lstStyle/>
            <a:p>
              <a:endParaRPr lang="en-US"/>
            </a:p>
          </p:txBody>
        </p:sp>
        <p:sp>
          <p:nvSpPr>
            <p:cNvPr id="1200139" name="Oval 11"/>
            <p:cNvSpPr>
              <a:spLocks noChangeAspect="1" noChangeArrowheads="1"/>
            </p:cNvSpPr>
            <p:nvPr/>
          </p:nvSpPr>
          <p:spPr bwMode="auto">
            <a:xfrm>
              <a:off x="4628" y="2709"/>
              <a:ext cx="40" cy="40"/>
            </a:xfrm>
            <a:prstGeom prst="ellipse">
              <a:avLst/>
            </a:prstGeom>
            <a:solidFill>
              <a:srgbClr val="FF0000"/>
            </a:solidFill>
            <a:ln w="9525">
              <a:solidFill>
                <a:srgbClr val="FF0000"/>
              </a:solidFill>
              <a:round/>
              <a:headEnd/>
              <a:tailEnd/>
            </a:ln>
            <a:effectLst/>
          </p:spPr>
          <p:txBody>
            <a:bodyPr wrap="none" anchor="ctr">
              <a:prstTxWarp prst="textNoShape">
                <a:avLst/>
              </a:prstTxWarp>
            </a:bodyPr>
            <a:lstStyle/>
            <a:p>
              <a:endParaRPr lang="en-US"/>
            </a:p>
          </p:txBody>
        </p:sp>
        <p:sp>
          <p:nvSpPr>
            <p:cNvPr id="1200140" name="Oval 12"/>
            <p:cNvSpPr>
              <a:spLocks noChangeAspect="1" noChangeArrowheads="1"/>
            </p:cNvSpPr>
            <p:nvPr/>
          </p:nvSpPr>
          <p:spPr bwMode="auto">
            <a:xfrm>
              <a:off x="3606" y="2323"/>
              <a:ext cx="40" cy="40"/>
            </a:xfrm>
            <a:prstGeom prst="ellipse">
              <a:avLst/>
            </a:prstGeom>
            <a:solidFill>
              <a:srgbClr val="FF0000"/>
            </a:solidFill>
            <a:ln w="9525">
              <a:solidFill>
                <a:srgbClr val="FF0000"/>
              </a:solidFill>
              <a:round/>
              <a:headEnd/>
              <a:tailEnd/>
            </a:ln>
            <a:effectLst/>
          </p:spPr>
          <p:txBody>
            <a:bodyPr wrap="none" anchor="ctr">
              <a:prstTxWarp prst="textNoShape">
                <a:avLst/>
              </a:prstTxWarp>
            </a:bodyPr>
            <a:lstStyle/>
            <a:p>
              <a:endParaRPr lang="en-US"/>
            </a:p>
          </p:txBody>
        </p:sp>
      </p:grpSp>
      <p:sp>
        <p:nvSpPr>
          <p:cNvPr id="1200141" name="Text Box 13"/>
          <p:cNvSpPr txBox="1">
            <a:spLocks noChangeArrowheads="1"/>
          </p:cNvSpPr>
          <p:nvPr/>
        </p:nvSpPr>
        <p:spPr bwMode="auto">
          <a:xfrm>
            <a:off x="4800600" y="3429000"/>
            <a:ext cx="6096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FF0000"/>
                </a:solidFill>
              </a:rPr>
              <a:t>Ped</a:t>
            </a:r>
          </a:p>
        </p:txBody>
      </p:sp>
      <p:sp>
        <p:nvSpPr>
          <p:cNvPr id="1200142" name="Line 14"/>
          <p:cNvSpPr>
            <a:spLocks noChangeShapeType="1"/>
          </p:cNvSpPr>
          <p:nvPr/>
        </p:nvSpPr>
        <p:spPr bwMode="auto">
          <a:xfrm>
            <a:off x="5334000" y="3581400"/>
            <a:ext cx="304800" cy="76200"/>
          </a:xfrm>
          <a:prstGeom prst="line">
            <a:avLst/>
          </a:prstGeom>
          <a:noFill/>
          <a:ln w="28575">
            <a:solidFill>
              <a:srgbClr val="FF0000"/>
            </a:solidFill>
            <a:round/>
            <a:headEnd/>
            <a:tailEnd type="triangle" w="med" len="med"/>
          </a:ln>
          <a:effectLst/>
        </p:spPr>
        <p:txBody>
          <a:bodyPr>
            <a:prstTxWarp prst="textNoShape">
              <a:avLst/>
            </a:prstTxWarp>
          </a:bodyPr>
          <a:lstStyle/>
          <a:p>
            <a:endParaRPr lang="en-US"/>
          </a:p>
        </p:txBody>
      </p:sp>
      <p:sp>
        <p:nvSpPr>
          <p:cNvPr id="1200143" name="Line 15"/>
          <p:cNvSpPr>
            <a:spLocks noChangeShapeType="1"/>
          </p:cNvSpPr>
          <p:nvPr/>
        </p:nvSpPr>
        <p:spPr bwMode="auto">
          <a:xfrm flipV="1">
            <a:off x="5334000" y="3200400"/>
            <a:ext cx="838200" cy="304800"/>
          </a:xfrm>
          <a:prstGeom prst="line">
            <a:avLst/>
          </a:prstGeom>
          <a:noFill/>
          <a:ln w="28575">
            <a:solidFill>
              <a:srgbClr val="FF0000"/>
            </a:solidFill>
            <a:round/>
            <a:headEnd/>
            <a:tailEnd type="triangle" w="med" len="med"/>
          </a:ln>
          <a:effectLst/>
        </p:spPr>
        <p:txBody>
          <a:bodyPr>
            <a:prstTxWarp prst="textNoShape">
              <a:avLst/>
            </a:prstTxWarp>
          </a:bodyPr>
          <a:lstStyle/>
          <a:p>
            <a:endParaRPr lang="en-US"/>
          </a:p>
        </p:txBody>
      </p:sp>
      <p:sp>
        <p:nvSpPr>
          <p:cNvPr id="1200144" name="Text Box 16"/>
          <p:cNvSpPr txBox="1">
            <a:spLocks noChangeArrowheads="1"/>
          </p:cNvSpPr>
          <p:nvPr/>
        </p:nvSpPr>
        <p:spPr bwMode="auto">
          <a:xfrm>
            <a:off x="8191500" y="3810000"/>
            <a:ext cx="6096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FF0000"/>
                </a:solidFill>
              </a:rPr>
              <a:t>Ped</a:t>
            </a:r>
          </a:p>
        </p:txBody>
      </p:sp>
      <p:sp>
        <p:nvSpPr>
          <p:cNvPr id="1200145" name="Line 17"/>
          <p:cNvSpPr>
            <a:spLocks noChangeShapeType="1"/>
          </p:cNvSpPr>
          <p:nvPr/>
        </p:nvSpPr>
        <p:spPr bwMode="auto">
          <a:xfrm flipH="1">
            <a:off x="7467600" y="4070350"/>
            <a:ext cx="762000" cy="228600"/>
          </a:xfrm>
          <a:prstGeom prst="line">
            <a:avLst/>
          </a:prstGeom>
          <a:noFill/>
          <a:ln w="28575">
            <a:solidFill>
              <a:srgbClr val="FF0000"/>
            </a:solidFill>
            <a:round/>
            <a:headEnd/>
            <a:tailEnd type="triangle" w="med" len="med"/>
          </a:ln>
          <a:effectLst/>
        </p:spPr>
        <p:txBody>
          <a:bodyPr>
            <a:prstTxWarp prst="textNoShape">
              <a:avLst/>
            </a:prstTxWarp>
          </a:bodyPr>
          <a:lstStyle/>
          <a:p>
            <a:endParaRPr lang="en-US"/>
          </a:p>
        </p:txBody>
      </p:sp>
      <p:sp>
        <p:nvSpPr>
          <p:cNvPr id="1200146" name="Line 18"/>
          <p:cNvSpPr>
            <a:spLocks noChangeShapeType="1"/>
          </p:cNvSpPr>
          <p:nvPr/>
        </p:nvSpPr>
        <p:spPr bwMode="auto">
          <a:xfrm flipH="1">
            <a:off x="7315200" y="3962400"/>
            <a:ext cx="914400" cy="304800"/>
          </a:xfrm>
          <a:prstGeom prst="line">
            <a:avLst/>
          </a:prstGeom>
          <a:noFill/>
          <a:ln w="28575">
            <a:solidFill>
              <a:srgbClr val="FF0000"/>
            </a:solidFill>
            <a:round/>
            <a:headEnd/>
            <a:tailEnd type="triangle" w="med" len="med"/>
          </a:ln>
          <a:effectLst/>
        </p:spPr>
        <p:txBody>
          <a:bodyPr>
            <a:prstTxWarp prst="textNoShape">
              <a:avLst/>
            </a:prstTxWarp>
          </a:bodyPr>
          <a:lstStyle/>
          <a:p>
            <a:endParaRPr lang="en-US"/>
          </a:p>
        </p:txBody>
      </p:sp>
      <p:sp>
        <p:nvSpPr>
          <p:cNvPr id="1200147" name="Text Box 19"/>
          <p:cNvSpPr txBox="1">
            <a:spLocks noChangeArrowheads="1"/>
          </p:cNvSpPr>
          <p:nvPr/>
        </p:nvSpPr>
        <p:spPr bwMode="auto">
          <a:xfrm>
            <a:off x="4876800" y="4267200"/>
            <a:ext cx="762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00FF00"/>
                </a:solidFill>
              </a:rPr>
              <a:t>Car</a:t>
            </a:r>
          </a:p>
        </p:txBody>
      </p:sp>
      <p:sp>
        <p:nvSpPr>
          <p:cNvPr id="1200148" name="Line 20"/>
          <p:cNvSpPr>
            <a:spLocks noChangeShapeType="1"/>
          </p:cNvSpPr>
          <p:nvPr/>
        </p:nvSpPr>
        <p:spPr bwMode="auto">
          <a:xfrm flipV="1">
            <a:off x="5410200" y="4419600"/>
            <a:ext cx="228600" cy="76200"/>
          </a:xfrm>
          <a:prstGeom prst="line">
            <a:avLst/>
          </a:prstGeom>
          <a:noFill/>
          <a:ln w="28575">
            <a:solidFill>
              <a:srgbClr val="00FF00"/>
            </a:solidFill>
            <a:round/>
            <a:headEnd/>
            <a:tailEnd type="triangle" w="med" len="med"/>
          </a:ln>
          <a:effectLst/>
        </p:spPr>
        <p:txBody>
          <a:bodyPr>
            <a:prstTxWarp prst="textNoShape">
              <a:avLst/>
            </a:prstTxWarp>
          </a:bodyPr>
          <a:lstStyle/>
          <a:p>
            <a:endParaRPr lang="en-US"/>
          </a:p>
        </p:txBody>
      </p:sp>
      <p:sp>
        <p:nvSpPr>
          <p:cNvPr id="1200149" name="Text Box 21"/>
          <p:cNvSpPr txBox="1">
            <a:spLocks noChangeArrowheads="1"/>
          </p:cNvSpPr>
          <p:nvPr/>
        </p:nvSpPr>
        <p:spPr bwMode="auto">
          <a:xfrm>
            <a:off x="0" y="4876800"/>
            <a:ext cx="4114800" cy="366713"/>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a:p>
        </p:txBody>
      </p:sp>
      <p:sp>
        <p:nvSpPr>
          <p:cNvPr id="1200151" name="Text Box 23"/>
          <p:cNvSpPr txBox="1">
            <a:spLocks noChangeArrowheads="1"/>
          </p:cNvSpPr>
          <p:nvPr/>
        </p:nvSpPr>
        <p:spPr bwMode="auto">
          <a:xfrm>
            <a:off x="5105400" y="6384925"/>
            <a:ext cx="40386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t>Hoiem, Efros, Hebert ICCV 2005</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2978" name="Rectangle 2"/>
          <p:cNvSpPr>
            <a:spLocks noGrp="1" noChangeArrowheads="1"/>
          </p:cNvSpPr>
          <p:nvPr>
            <p:ph type="title"/>
          </p:nvPr>
        </p:nvSpPr>
        <p:spPr/>
        <p:txBody>
          <a:bodyPr/>
          <a:lstStyle/>
          <a:p>
            <a:r>
              <a:rPr lang="en-US"/>
              <a:t>Qualitative Results</a:t>
            </a:r>
          </a:p>
        </p:txBody>
      </p:sp>
      <p:sp>
        <p:nvSpPr>
          <p:cNvPr id="1022979" name="Text Box 3"/>
          <p:cNvSpPr txBox="1">
            <a:spLocks noChangeArrowheads="1"/>
          </p:cNvSpPr>
          <p:nvPr/>
        </p:nvSpPr>
        <p:spPr bwMode="auto">
          <a:xfrm>
            <a:off x="1111250" y="5500688"/>
            <a:ext cx="23622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Initial: 2 TP / 3 FP</a:t>
            </a:r>
          </a:p>
        </p:txBody>
      </p:sp>
      <p:sp>
        <p:nvSpPr>
          <p:cNvPr id="1022980" name="Text Box 4"/>
          <p:cNvSpPr txBox="1">
            <a:spLocks noChangeArrowheads="1"/>
          </p:cNvSpPr>
          <p:nvPr/>
        </p:nvSpPr>
        <p:spPr bwMode="auto">
          <a:xfrm>
            <a:off x="5824538" y="5500688"/>
            <a:ext cx="2057400" cy="366712"/>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b="0"/>
              <a:t>Final: 7 TP / 4 FP</a:t>
            </a:r>
          </a:p>
        </p:txBody>
      </p:sp>
      <p:sp>
        <p:nvSpPr>
          <p:cNvPr id="1022981" name="Text Box 5"/>
          <p:cNvSpPr txBox="1">
            <a:spLocks noChangeArrowheads="1"/>
          </p:cNvSpPr>
          <p:nvPr/>
        </p:nvSpPr>
        <p:spPr bwMode="auto">
          <a:xfrm>
            <a:off x="3276600" y="6445250"/>
            <a:ext cx="5867400" cy="336550"/>
          </a:xfrm>
          <a:prstGeom prst="rect">
            <a:avLst/>
          </a:prstGeom>
          <a:noFill/>
          <a:ln w="9525">
            <a:noFill/>
            <a:miter lim="800000"/>
            <a:headEnd/>
            <a:tailEnd/>
          </a:ln>
          <a:effectLst/>
        </p:spPr>
        <p:txBody>
          <a:bodyPr>
            <a:prstTxWarp prst="textNoShape">
              <a:avLst/>
            </a:prstTxWarp>
            <a:spAutoFit/>
          </a:bodyPr>
          <a:lstStyle/>
          <a:p>
            <a:pPr algn="r">
              <a:spcBef>
                <a:spcPct val="50000"/>
              </a:spcBef>
            </a:pPr>
            <a:r>
              <a:rPr lang="en-US" sz="1600" b="0"/>
              <a:t>Local Detector from [Murphy-Torralba-Freeman 2003]</a:t>
            </a:r>
          </a:p>
        </p:txBody>
      </p:sp>
      <p:sp>
        <p:nvSpPr>
          <p:cNvPr id="1022982" name="Text Box 6"/>
          <p:cNvSpPr txBox="1">
            <a:spLocks noChangeArrowheads="1"/>
          </p:cNvSpPr>
          <p:nvPr/>
        </p:nvSpPr>
        <p:spPr bwMode="auto">
          <a:xfrm>
            <a:off x="3124200" y="1447800"/>
            <a:ext cx="3124200" cy="379413"/>
          </a:xfrm>
          <a:prstGeom prst="rect">
            <a:avLst/>
          </a:prstGeom>
          <a:noFill/>
          <a:ln w="12700">
            <a:solidFill>
              <a:schemeClr val="tx1"/>
            </a:solidFill>
            <a:miter lim="800000"/>
            <a:headEnd/>
            <a:tailEnd/>
          </a:ln>
          <a:effectLst/>
        </p:spPr>
        <p:txBody>
          <a:bodyPr>
            <a:prstTxWarp prst="textNoShape">
              <a:avLst/>
            </a:prstTxWarp>
            <a:spAutoFit/>
          </a:bodyPr>
          <a:lstStyle/>
          <a:p>
            <a:pPr>
              <a:spcBef>
                <a:spcPct val="50000"/>
              </a:spcBef>
            </a:pPr>
            <a:r>
              <a:rPr lang="en-US"/>
              <a:t>Car: </a:t>
            </a:r>
            <a:r>
              <a:rPr lang="en-US">
                <a:solidFill>
                  <a:srgbClr val="00FF00"/>
                </a:solidFill>
              </a:rPr>
              <a:t>TP</a:t>
            </a:r>
            <a:r>
              <a:rPr lang="en-US"/>
              <a:t> / </a:t>
            </a:r>
            <a:r>
              <a:rPr lang="en-US">
                <a:solidFill>
                  <a:srgbClr val="33CCFF"/>
                </a:solidFill>
              </a:rPr>
              <a:t>FP  </a:t>
            </a:r>
            <a:r>
              <a:rPr lang="en-US"/>
              <a:t>Ped: </a:t>
            </a:r>
            <a:r>
              <a:rPr lang="en-US">
                <a:solidFill>
                  <a:srgbClr val="FF0000"/>
                </a:solidFill>
              </a:rPr>
              <a:t>TP</a:t>
            </a:r>
            <a:r>
              <a:rPr lang="en-US"/>
              <a:t> / </a:t>
            </a:r>
            <a:r>
              <a:rPr lang="en-US">
                <a:solidFill>
                  <a:srgbClr val="FF9900"/>
                </a:solidFill>
              </a:rPr>
              <a:t>FP</a:t>
            </a:r>
          </a:p>
        </p:txBody>
      </p:sp>
      <p:graphicFrame>
        <p:nvGraphicFramePr>
          <p:cNvPr id="1022983" name="Object 7"/>
          <p:cNvGraphicFramePr>
            <a:graphicFrameLocks noChangeAspect="1"/>
          </p:cNvGraphicFramePr>
          <p:nvPr/>
        </p:nvGraphicFramePr>
        <p:xfrm>
          <a:off x="90488" y="2133600"/>
          <a:ext cx="4405312" cy="3324225"/>
        </p:xfrm>
        <a:graphic>
          <a:graphicData uri="http://schemas.openxmlformats.org/presentationml/2006/ole">
            <p:oleObj spid="_x0000_s82946" name="Acrobat Document" r:id="rId4" imgW="5054600" imgH="6527800" progId="">
              <p:embed/>
            </p:oleObj>
          </a:graphicData>
        </a:graphic>
      </p:graphicFrame>
      <p:graphicFrame>
        <p:nvGraphicFramePr>
          <p:cNvPr id="1022984" name="Object 8"/>
          <p:cNvGraphicFramePr>
            <a:graphicFrameLocks noChangeAspect="1"/>
          </p:cNvGraphicFramePr>
          <p:nvPr/>
        </p:nvGraphicFramePr>
        <p:xfrm>
          <a:off x="4648200" y="2133600"/>
          <a:ext cx="4414838" cy="3322638"/>
        </p:xfrm>
        <a:graphic>
          <a:graphicData uri="http://schemas.openxmlformats.org/presentationml/2006/ole">
            <p:oleObj spid="_x0000_s82947" name="Acrobat Document" r:id="rId5" imgW="5054600" imgH="6527800" progId="">
              <p:embed/>
            </p:oleObj>
          </a:graphicData>
        </a:graphic>
      </p:graphicFrame>
      <p:sp>
        <p:nvSpPr>
          <p:cNvPr id="1022985" name="Text Box 9"/>
          <p:cNvSpPr txBox="1">
            <a:spLocks noChangeArrowheads="1"/>
          </p:cNvSpPr>
          <p:nvPr/>
        </p:nvSpPr>
        <p:spPr bwMode="auto">
          <a:xfrm>
            <a:off x="0" y="6553200"/>
            <a:ext cx="1900238" cy="304800"/>
          </a:xfrm>
          <a:prstGeom prst="rect">
            <a:avLst/>
          </a:prstGeom>
          <a:noFill/>
          <a:ln w="9525">
            <a:noFill/>
            <a:miter lim="800000"/>
            <a:headEnd/>
            <a:tailEnd/>
          </a:ln>
          <a:effectLst/>
        </p:spPr>
        <p:txBody>
          <a:bodyPr wrap="none">
            <a:prstTxWarp prst="textNoShape">
              <a:avLst/>
            </a:prstTxWarp>
            <a:spAutoFit/>
          </a:bodyPr>
          <a:lstStyle/>
          <a:p>
            <a:r>
              <a:rPr lang="en-US" sz="1400" b="0"/>
              <a:t>Slide by Derek Hoiem</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5730" name="Rectangle 2"/>
          <p:cNvSpPr>
            <a:spLocks noGrp="1" noChangeArrowheads="1"/>
          </p:cNvSpPr>
          <p:nvPr>
            <p:ph type="title"/>
          </p:nvPr>
        </p:nvSpPr>
        <p:spPr/>
        <p:txBody>
          <a:bodyPr/>
          <a:lstStyle/>
          <a:p>
            <a:r>
              <a:rPr lang="en-US" sz="3600"/>
              <a:t>3D City Modeling using Cognitive Loops</a:t>
            </a:r>
          </a:p>
        </p:txBody>
      </p:sp>
      <p:pic>
        <p:nvPicPr>
          <p:cNvPr id="1225732" name="Picture 4"/>
          <p:cNvPicPr>
            <a:picLocks noChangeAspect="1" noChangeArrowheads="1"/>
          </p:cNvPicPr>
          <p:nvPr/>
        </p:nvPicPr>
        <p:blipFill>
          <a:blip r:embed="rId3"/>
          <a:srcRect/>
          <a:stretch>
            <a:fillRect/>
          </a:stretch>
        </p:blipFill>
        <p:spPr bwMode="auto">
          <a:xfrm>
            <a:off x="0" y="1219200"/>
            <a:ext cx="9144000" cy="4335463"/>
          </a:xfrm>
          <a:prstGeom prst="rect">
            <a:avLst/>
          </a:prstGeom>
          <a:noFill/>
          <a:ln w="9525">
            <a:noFill/>
            <a:miter lim="800000"/>
            <a:headEnd/>
            <a:tailEnd/>
          </a:ln>
          <a:effectLst/>
        </p:spPr>
      </p:pic>
      <p:sp>
        <p:nvSpPr>
          <p:cNvPr id="1225757" name="Text Box 29"/>
          <p:cNvSpPr txBox="1">
            <a:spLocks noChangeArrowheads="1"/>
          </p:cNvSpPr>
          <p:nvPr/>
        </p:nvSpPr>
        <p:spPr bwMode="auto">
          <a:xfrm>
            <a:off x="4495800" y="6400800"/>
            <a:ext cx="4419600" cy="2746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200">
                <a:solidFill>
                  <a:srgbClr val="000000"/>
                </a:solidFill>
              </a:rPr>
              <a:t>N. Cornelis, B. Leibe, K. Cornelis, L. Van Gool.</a:t>
            </a:r>
            <a:r>
              <a:rPr lang="en-US" sz="1200"/>
              <a:t> </a:t>
            </a:r>
            <a:r>
              <a:rPr lang="en-US" sz="1200">
                <a:solidFill>
                  <a:srgbClr val="000000"/>
                </a:solidFill>
              </a:rPr>
              <a:t>CVPR'06</a:t>
            </a:r>
            <a:r>
              <a:rPr lang="en-US" sz="1200"/>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4433" name="Title 1"/>
          <p:cNvSpPr>
            <a:spLocks noGrp="1"/>
          </p:cNvSpPr>
          <p:nvPr>
            <p:ph type="title"/>
          </p:nvPr>
        </p:nvSpPr>
        <p:spPr>
          <a:xfrm>
            <a:off x="457200" y="0"/>
            <a:ext cx="8229600" cy="1143000"/>
          </a:xfrm>
        </p:spPr>
        <p:txBody>
          <a:bodyPr/>
          <a:lstStyle/>
          <a:p>
            <a:r>
              <a:rPr lang="en-US" dirty="0" smtClean="0">
                <a:ea typeface="ＭＳ Ｐゴシック"/>
                <a:cs typeface="ＭＳ Ｐゴシック"/>
              </a:rPr>
              <a:t>Single view metrology</a:t>
            </a:r>
          </a:p>
        </p:txBody>
      </p:sp>
      <p:pic>
        <p:nvPicPr>
          <p:cNvPr id="274434" name="Picture 2"/>
          <p:cNvPicPr>
            <a:picLocks noChangeAspect="1"/>
          </p:cNvPicPr>
          <p:nvPr/>
        </p:nvPicPr>
        <p:blipFill>
          <a:blip r:embed="rId2"/>
          <a:srcRect/>
          <a:stretch>
            <a:fillRect/>
          </a:stretch>
        </p:blipFill>
        <p:spPr bwMode="auto">
          <a:xfrm>
            <a:off x="282575" y="1676400"/>
            <a:ext cx="4295775" cy="2139950"/>
          </a:xfrm>
          <a:prstGeom prst="rect">
            <a:avLst/>
          </a:prstGeom>
          <a:noFill/>
          <a:ln w="9525">
            <a:noFill/>
            <a:miter lim="800000"/>
            <a:headEnd/>
            <a:tailEnd/>
          </a:ln>
        </p:spPr>
      </p:pic>
      <p:pic>
        <p:nvPicPr>
          <p:cNvPr id="274435" name="Picture 3"/>
          <p:cNvPicPr>
            <a:picLocks noChangeAspect="1"/>
          </p:cNvPicPr>
          <p:nvPr/>
        </p:nvPicPr>
        <p:blipFill>
          <a:blip r:embed="rId3"/>
          <a:srcRect/>
          <a:stretch>
            <a:fillRect/>
          </a:stretch>
        </p:blipFill>
        <p:spPr bwMode="auto">
          <a:xfrm>
            <a:off x="4721225" y="1781175"/>
            <a:ext cx="4132263" cy="2524125"/>
          </a:xfrm>
          <a:prstGeom prst="rect">
            <a:avLst/>
          </a:prstGeom>
          <a:noFill/>
          <a:ln w="9525">
            <a:noFill/>
            <a:miter lim="800000"/>
            <a:headEnd/>
            <a:tailEnd/>
          </a:ln>
        </p:spPr>
      </p:pic>
      <p:pic>
        <p:nvPicPr>
          <p:cNvPr id="274436" name="Picture 4"/>
          <p:cNvPicPr>
            <a:picLocks noChangeAspect="1"/>
          </p:cNvPicPr>
          <p:nvPr/>
        </p:nvPicPr>
        <p:blipFill>
          <a:blip r:embed="rId4"/>
          <a:srcRect/>
          <a:stretch>
            <a:fillRect/>
          </a:stretch>
        </p:blipFill>
        <p:spPr bwMode="auto">
          <a:xfrm>
            <a:off x="282575" y="4043363"/>
            <a:ext cx="4313238" cy="2233612"/>
          </a:xfrm>
          <a:prstGeom prst="rect">
            <a:avLst/>
          </a:prstGeom>
          <a:noFill/>
          <a:ln w="9525">
            <a:noFill/>
            <a:miter lim="800000"/>
            <a:headEnd/>
            <a:tailEnd/>
          </a:ln>
        </p:spPr>
      </p:pic>
      <p:sp>
        <p:nvSpPr>
          <p:cNvPr id="274437" name="Text Box 16"/>
          <p:cNvSpPr txBox="1">
            <a:spLocks noChangeArrowheads="1"/>
          </p:cNvSpPr>
          <p:nvPr/>
        </p:nvSpPr>
        <p:spPr bwMode="auto">
          <a:xfrm>
            <a:off x="3086100" y="898525"/>
            <a:ext cx="2971800" cy="461963"/>
          </a:xfrm>
          <a:prstGeom prst="rect">
            <a:avLst/>
          </a:prstGeom>
          <a:noFill/>
          <a:ln w="9525">
            <a:noFill/>
            <a:miter lim="800000"/>
            <a:headEnd/>
            <a:tailEnd/>
          </a:ln>
        </p:spPr>
        <p:txBody>
          <a:bodyPr wrap="none">
            <a:spAutoFit/>
          </a:bodyPr>
          <a:lstStyle/>
          <a:p>
            <a:r>
              <a:rPr lang="en-US" sz="2400"/>
              <a:t>Criminisi, et al. 1999</a:t>
            </a:r>
          </a:p>
        </p:txBody>
      </p:sp>
      <p:sp>
        <p:nvSpPr>
          <p:cNvPr id="274438" name="Text Box 16"/>
          <p:cNvSpPr txBox="1">
            <a:spLocks noChangeArrowheads="1"/>
          </p:cNvSpPr>
          <p:nvPr/>
        </p:nvSpPr>
        <p:spPr bwMode="auto">
          <a:xfrm>
            <a:off x="4721225" y="4402138"/>
            <a:ext cx="3916363" cy="2308225"/>
          </a:xfrm>
          <a:prstGeom prst="rect">
            <a:avLst/>
          </a:prstGeom>
          <a:noFill/>
          <a:ln w="9525">
            <a:noFill/>
            <a:miter lim="800000"/>
            <a:headEnd/>
            <a:tailEnd/>
          </a:ln>
        </p:spPr>
        <p:txBody>
          <a:bodyPr wrap="none">
            <a:spAutoFit/>
          </a:bodyPr>
          <a:lstStyle/>
          <a:p>
            <a:r>
              <a:rPr lang="en-US" sz="2400"/>
              <a:t> Need to recover:</a:t>
            </a:r>
          </a:p>
          <a:p>
            <a:pPr>
              <a:buFont typeface="Arial" charset="0"/>
              <a:buChar char="•"/>
            </a:pPr>
            <a:r>
              <a:rPr lang="en-US" sz="2400"/>
              <a:t> Ground plane</a:t>
            </a:r>
          </a:p>
          <a:p>
            <a:pPr>
              <a:buFont typeface="Arial" charset="0"/>
              <a:buChar char="•"/>
            </a:pPr>
            <a:r>
              <a:rPr lang="en-US" sz="2400"/>
              <a:t> Reference height</a:t>
            </a:r>
          </a:p>
          <a:p>
            <a:pPr>
              <a:buFont typeface="Arial" charset="0"/>
              <a:buChar char="•"/>
            </a:pPr>
            <a:r>
              <a:rPr lang="en-US" sz="2400"/>
              <a:t> Horizon line</a:t>
            </a:r>
          </a:p>
          <a:p>
            <a:pPr>
              <a:buFont typeface="Arial" charset="0"/>
              <a:buChar char="•"/>
            </a:pPr>
            <a:r>
              <a:rPr lang="en-US" sz="2400"/>
              <a:t> Where objects contact the </a:t>
            </a:r>
          </a:p>
          <a:p>
            <a:r>
              <a:rPr lang="en-US" sz="2400"/>
              <a:t>  ground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7618" name="Rectangle 2"/>
          <p:cNvSpPr>
            <a:spLocks noGrp="1" noChangeArrowheads="1"/>
          </p:cNvSpPr>
          <p:nvPr>
            <p:ph type="title"/>
          </p:nvPr>
        </p:nvSpPr>
        <p:spPr>
          <a:xfrm>
            <a:off x="0" y="152400"/>
            <a:ext cx="9144000" cy="914400"/>
          </a:xfrm>
        </p:spPr>
        <p:txBody>
          <a:bodyPr/>
          <a:lstStyle/>
          <a:p>
            <a:r>
              <a:rPr lang="en-US"/>
              <a:t>Look-Alikes by Joan Steiner</a:t>
            </a:r>
          </a:p>
        </p:txBody>
      </p:sp>
      <p:pic>
        <p:nvPicPr>
          <p:cNvPr id="1007620" name="Picture 4"/>
          <p:cNvPicPr>
            <a:picLocks noChangeAspect="1" noChangeArrowheads="1"/>
          </p:cNvPicPr>
          <p:nvPr/>
        </p:nvPicPr>
        <p:blipFill>
          <a:blip r:embed="rId3"/>
          <a:srcRect/>
          <a:stretch>
            <a:fillRect/>
          </a:stretch>
        </p:blipFill>
        <p:spPr bwMode="auto">
          <a:xfrm>
            <a:off x="1143000" y="914400"/>
            <a:ext cx="6781800" cy="5086350"/>
          </a:xfrm>
          <a:prstGeom prst="rect">
            <a:avLst/>
          </a:prstGeom>
          <a:noFill/>
          <a:ln w="9525">
            <a:noFill/>
            <a:miter lim="800000"/>
            <a:headEnd/>
            <a:tailEnd/>
          </a:ln>
          <a:effectLst/>
        </p:spPr>
      </p:pic>
      <p:sp>
        <p:nvSpPr>
          <p:cNvPr id="4" name="TextBox 3"/>
          <p:cNvSpPr txBox="1"/>
          <p:nvPr/>
        </p:nvSpPr>
        <p:spPr>
          <a:xfrm>
            <a:off x="152400" y="5983069"/>
            <a:ext cx="8534400" cy="646331"/>
          </a:xfrm>
          <a:prstGeom prst="rect">
            <a:avLst/>
          </a:prstGeom>
          <a:noFill/>
        </p:spPr>
        <p:txBody>
          <a:bodyPr wrap="square" rtlCol="0">
            <a:spAutoFit/>
          </a:bodyPr>
          <a:lstStyle/>
          <a:p>
            <a:pPr algn="ctr"/>
            <a:r>
              <a:rPr lang="en-US" dirty="0" smtClean="0"/>
              <a:t>Even in high resolution, we can not shut down contextual processing and it is hard to recognize the true identities of the elements that compose this scene.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low_res_new_1.mov">
            <a:hlinkClick r:id="" action="ppaction://media"/>
          </p:cNvPr>
          <p:cNvPicPr/>
          <p:nvPr>
            <a:videoFile r:link="rId1"/>
          </p:nvPr>
        </p:nvPicPr>
        <p:blipFill>
          <a:blip r:embed="rId4"/>
          <a:stretch>
            <a:fillRect/>
          </a:stretch>
        </p:blipFill>
        <p:spPr>
          <a:xfrm>
            <a:off x="0" y="338107"/>
            <a:ext cx="9144000" cy="609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full_res_new_1.mov">
            <a:hlinkClick r:id="" action="ppaction://media"/>
          </p:cNvPr>
          <p:cNvPicPr/>
          <p:nvPr>
            <a:videoFile r:link="rId1"/>
          </p:nvPr>
        </p:nvPicPr>
        <p:blipFill>
          <a:blip r:embed="rId4"/>
          <a:stretch>
            <a:fillRect/>
          </a:stretch>
        </p:blipFill>
        <p:spPr>
          <a:xfrm>
            <a:off x="0" y="381000"/>
            <a:ext cx="9144000" cy="609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r>
              <a:rPr lang="en-US" dirty="0"/>
              <a:t>The importance of context</a:t>
            </a:r>
          </a:p>
        </p:txBody>
      </p:sp>
      <p:sp>
        <p:nvSpPr>
          <p:cNvPr id="783363" name="Rectangle 3"/>
          <p:cNvSpPr>
            <a:spLocks noGrp="1" noChangeArrowheads="1"/>
          </p:cNvSpPr>
          <p:nvPr>
            <p:ph type="body" idx="1"/>
          </p:nvPr>
        </p:nvSpPr>
        <p:spPr>
          <a:xfrm>
            <a:off x="157163" y="1295400"/>
            <a:ext cx="8229600" cy="5562600"/>
          </a:xfrm>
        </p:spPr>
        <p:txBody>
          <a:bodyPr/>
          <a:lstStyle/>
          <a:p>
            <a:pPr>
              <a:lnSpc>
                <a:spcPct val="90000"/>
              </a:lnSpc>
            </a:pPr>
            <a:r>
              <a:rPr lang="en-US" sz="2400"/>
              <a:t>Cognitive psychology</a:t>
            </a:r>
          </a:p>
          <a:p>
            <a:pPr lvl="1">
              <a:lnSpc>
                <a:spcPct val="90000"/>
              </a:lnSpc>
            </a:pPr>
            <a:r>
              <a:rPr lang="en-US" sz="2000"/>
              <a:t>Palmer 1975 </a:t>
            </a:r>
          </a:p>
          <a:p>
            <a:pPr lvl="1">
              <a:lnSpc>
                <a:spcPct val="90000"/>
              </a:lnSpc>
            </a:pPr>
            <a:r>
              <a:rPr lang="en-US" sz="2000"/>
              <a:t>Biederman 1981</a:t>
            </a:r>
          </a:p>
          <a:p>
            <a:pPr lvl="1">
              <a:lnSpc>
                <a:spcPct val="90000"/>
              </a:lnSpc>
            </a:pPr>
            <a:r>
              <a:rPr lang="en-US" sz="2000"/>
              <a:t>…</a:t>
            </a:r>
          </a:p>
          <a:p>
            <a:pPr>
              <a:lnSpc>
                <a:spcPct val="90000"/>
              </a:lnSpc>
            </a:pPr>
            <a:endParaRPr lang="en-US" sz="2400"/>
          </a:p>
          <a:p>
            <a:pPr>
              <a:lnSpc>
                <a:spcPct val="90000"/>
              </a:lnSpc>
            </a:pPr>
            <a:endParaRPr lang="en-US" sz="2400"/>
          </a:p>
          <a:p>
            <a:pPr>
              <a:lnSpc>
                <a:spcPct val="90000"/>
              </a:lnSpc>
            </a:pPr>
            <a:r>
              <a:rPr lang="en-US" sz="2400"/>
              <a:t>Computer vision</a:t>
            </a:r>
          </a:p>
          <a:p>
            <a:pPr lvl="1">
              <a:lnSpc>
                <a:spcPct val="90000"/>
              </a:lnSpc>
            </a:pPr>
            <a:r>
              <a:rPr lang="en-US" sz="2000"/>
              <a:t>Noton and Stark (1971)</a:t>
            </a:r>
          </a:p>
          <a:p>
            <a:pPr lvl="1">
              <a:lnSpc>
                <a:spcPct val="90000"/>
              </a:lnSpc>
            </a:pPr>
            <a:r>
              <a:rPr lang="en-US" sz="2000"/>
              <a:t>Hanson and Riseman (1978)</a:t>
            </a:r>
          </a:p>
          <a:p>
            <a:pPr lvl="1">
              <a:lnSpc>
                <a:spcPct val="90000"/>
              </a:lnSpc>
            </a:pPr>
            <a:r>
              <a:rPr lang="en-US" sz="2000"/>
              <a:t>Barrow &amp; Tenenbaum (1978) </a:t>
            </a:r>
          </a:p>
          <a:p>
            <a:pPr lvl="1">
              <a:lnSpc>
                <a:spcPct val="90000"/>
              </a:lnSpc>
            </a:pPr>
            <a:r>
              <a:rPr lang="en-US" sz="2000"/>
              <a:t>Ohta, kanade, Skai (1978)</a:t>
            </a:r>
          </a:p>
          <a:p>
            <a:pPr lvl="1">
              <a:lnSpc>
                <a:spcPct val="90000"/>
              </a:lnSpc>
            </a:pPr>
            <a:r>
              <a:rPr lang="en-US" sz="2000"/>
              <a:t>Haralick (1983)</a:t>
            </a:r>
          </a:p>
          <a:p>
            <a:pPr lvl="1">
              <a:lnSpc>
                <a:spcPct val="90000"/>
              </a:lnSpc>
            </a:pPr>
            <a:r>
              <a:rPr lang="en-US" sz="2000"/>
              <a:t>Strat and Fischler (1991)</a:t>
            </a:r>
          </a:p>
          <a:p>
            <a:pPr lvl="1">
              <a:lnSpc>
                <a:spcPct val="90000"/>
              </a:lnSpc>
            </a:pPr>
            <a:r>
              <a:rPr lang="en-US" sz="2000"/>
              <a:t>Bobick and Pinhanez (1995)</a:t>
            </a:r>
          </a:p>
          <a:p>
            <a:pPr lvl="1">
              <a:lnSpc>
                <a:spcPct val="90000"/>
              </a:lnSpc>
            </a:pPr>
            <a:r>
              <a:rPr lang="en-US" sz="2000"/>
              <a:t>Campbell et al (1997)</a:t>
            </a:r>
          </a:p>
        </p:txBody>
      </p:sp>
      <p:pic>
        <p:nvPicPr>
          <p:cNvPr id="783364" name="Picture 4"/>
          <p:cNvPicPr>
            <a:picLocks noChangeAspect="1" noChangeArrowheads="1"/>
          </p:cNvPicPr>
          <p:nvPr/>
        </p:nvPicPr>
        <p:blipFill>
          <a:blip r:embed="rId3"/>
          <a:srcRect l="5737" r="10767" b="29892"/>
          <a:stretch>
            <a:fillRect/>
          </a:stretch>
        </p:blipFill>
        <p:spPr bwMode="auto">
          <a:xfrm>
            <a:off x="4560888" y="3662363"/>
            <a:ext cx="4583112" cy="2673350"/>
          </a:xfrm>
          <a:prstGeom prst="rect">
            <a:avLst/>
          </a:prstGeom>
          <a:noFill/>
          <a:ln w="9525">
            <a:noFill/>
            <a:miter lim="800000"/>
            <a:headEnd/>
            <a:tailEnd/>
          </a:ln>
          <a:effectLst/>
        </p:spPr>
      </p:pic>
      <p:pic>
        <p:nvPicPr>
          <p:cNvPr id="783365" name="Picture 5"/>
          <p:cNvPicPr>
            <a:picLocks noChangeAspect="1" noChangeArrowheads="1"/>
          </p:cNvPicPr>
          <p:nvPr/>
        </p:nvPicPr>
        <p:blipFill>
          <a:blip r:embed="rId4"/>
          <a:srcRect l="1756" t="53093" r="3893" b="5777"/>
          <a:stretch>
            <a:fillRect/>
          </a:stretch>
        </p:blipFill>
        <p:spPr bwMode="auto">
          <a:xfrm>
            <a:off x="4511675" y="1265238"/>
            <a:ext cx="3155950" cy="2068512"/>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1593</TotalTime>
  <Words>1187</Words>
  <Application>Microsoft Macintosh PowerPoint</Application>
  <PresentationFormat>On-screen Show (4:3)</PresentationFormat>
  <Paragraphs>216</Paragraphs>
  <Slides>34</Slides>
  <Notes>30</Notes>
  <HiddenSlides>0</HiddenSlides>
  <MMClips>2</MMClips>
  <ScaleCrop>false</ScaleCrop>
  <HeadingPairs>
    <vt:vector size="6" baseType="variant">
      <vt:variant>
        <vt:lpstr>Design Template</vt:lpstr>
      </vt:variant>
      <vt:variant>
        <vt:i4>1</vt:i4>
      </vt:variant>
      <vt:variant>
        <vt:lpstr>Embedded OLE Servers</vt:lpstr>
      </vt:variant>
      <vt:variant>
        <vt:i4>2</vt:i4>
      </vt:variant>
      <vt:variant>
        <vt:lpstr>Slide Titles</vt:lpstr>
      </vt:variant>
      <vt:variant>
        <vt:i4>34</vt:i4>
      </vt:variant>
    </vt:vector>
  </HeadingPairs>
  <TitlesOfParts>
    <vt:vector size="37" baseType="lpstr">
      <vt:lpstr>Office Theme</vt:lpstr>
      <vt:lpstr>Image</vt:lpstr>
      <vt:lpstr>Acrobat Document</vt:lpstr>
      <vt:lpstr>Slide 1</vt:lpstr>
      <vt:lpstr>Who needs context anyway? We can recognize objects even out of context</vt:lpstr>
      <vt:lpstr>Why is context important?</vt:lpstr>
      <vt:lpstr>Look-Alikes by Joan Steiner</vt:lpstr>
      <vt:lpstr>Slide 5</vt:lpstr>
      <vt:lpstr>Slide 6</vt:lpstr>
      <vt:lpstr>Slide 7</vt:lpstr>
      <vt:lpstr>Slide 8</vt:lpstr>
      <vt:lpstr>The importance of context</vt:lpstr>
      <vt:lpstr>Slide 10</vt:lpstr>
      <vt:lpstr>Slide 11</vt:lpstr>
      <vt:lpstr>Global and local representations</vt:lpstr>
      <vt:lpstr>Global and local representations</vt:lpstr>
      <vt:lpstr>Global scene representations</vt:lpstr>
      <vt:lpstr>Slide 15</vt:lpstr>
      <vt:lpstr>Slide 16</vt:lpstr>
      <vt:lpstr>Slide 17</vt:lpstr>
      <vt:lpstr>Slide 18</vt:lpstr>
      <vt:lpstr>Slide 19</vt:lpstr>
      <vt:lpstr>Slide 20</vt:lpstr>
      <vt:lpstr>A car out of context …</vt:lpstr>
      <vt:lpstr>Slide 22</vt:lpstr>
      <vt:lpstr>We can not shut down 3D perception</vt:lpstr>
      <vt:lpstr>Scenes rule over objects</vt:lpstr>
      <vt:lpstr>3D from pixel values</vt:lpstr>
      <vt:lpstr>Surface Estimation</vt:lpstr>
      <vt:lpstr>Object Support</vt:lpstr>
      <vt:lpstr>Slide 28</vt:lpstr>
      <vt:lpstr>Slide 29</vt:lpstr>
      <vt:lpstr>3d Scene Context</vt:lpstr>
      <vt:lpstr>3D scene context</vt:lpstr>
      <vt:lpstr>Qualitative Results</vt:lpstr>
      <vt:lpstr>3D City Modeling using Cognitive Loops</vt:lpstr>
      <vt:lpstr>Single view metrology</vt:lpstr>
    </vt:vector>
  </TitlesOfParts>
  <Company>MIT</Company>
  <LinksUpToDate>false</LinksUpToDate>
  <SharedDoc>false</SharedDoc>
  <HyperlinksChanged>false</HyperlinksChanged>
  <AppVersion>12.0256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antonio torralba</dc:creator>
  <cp:lastModifiedBy>antonio torralba</cp:lastModifiedBy>
  <cp:revision>24</cp:revision>
  <dcterms:created xsi:type="dcterms:W3CDTF">2009-09-27T02:27:53Z</dcterms:created>
  <dcterms:modified xsi:type="dcterms:W3CDTF">2009-09-28T03:53:39Z</dcterms:modified>
</cp:coreProperties>
</file>